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Default Extension="jpeg" ContentType="image/jpeg"/>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slides/slide8.xml" ContentType="application/vnd.openxmlformats-officedocument.presentationml.slide+xml"/>
  <Override PartName="/ppt/slides/slide49.xml" ContentType="application/vnd.openxmlformats-officedocument.presentationml.slide+xml"/>
  <Override PartName="/ppt/handoutMasters/handoutMaster1.xml" ContentType="application/vnd.openxmlformats-officedocument.presentationml.handoutMaster+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201" r:id="rId1"/>
  </p:sldMasterIdLst>
  <p:notesMasterIdLst>
    <p:notesMasterId r:id="rId69"/>
  </p:notesMasterIdLst>
  <p:handoutMasterIdLst>
    <p:handoutMasterId r:id="rId70"/>
  </p:handoutMasterIdLst>
  <p:sldIdLst>
    <p:sldId id="432" r:id="rId2"/>
    <p:sldId id="498" r:id="rId3"/>
    <p:sldId id="497" r:id="rId4"/>
    <p:sldId id="499" r:id="rId5"/>
    <p:sldId id="364" r:id="rId6"/>
    <p:sldId id="365" r:id="rId7"/>
    <p:sldId id="366" r:id="rId8"/>
    <p:sldId id="367" r:id="rId9"/>
    <p:sldId id="368" r:id="rId10"/>
    <p:sldId id="426" r:id="rId11"/>
    <p:sldId id="427" r:id="rId12"/>
    <p:sldId id="428" r:id="rId13"/>
    <p:sldId id="429" r:id="rId14"/>
    <p:sldId id="435" r:id="rId15"/>
    <p:sldId id="438" r:id="rId16"/>
    <p:sldId id="448" r:id="rId17"/>
    <p:sldId id="371" r:id="rId18"/>
    <p:sldId id="373" r:id="rId19"/>
    <p:sldId id="377" r:id="rId20"/>
    <p:sldId id="577" r:id="rId21"/>
    <p:sldId id="379" r:id="rId22"/>
    <p:sldId id="578" r:id="rId23"/>
    <p:sldId id="579" r:id="rId24"/>
    <p:sldId id="580" r:id="rId25"/>
    <p:sldId id="581" r:id="rId26"/>
    <p:sldId id="582" r:id="rId27"/>
    <p:sldId id="583" r:id="rId28"/>
    <p:sldId id="584" r:id="rId29"/>
    <p:sldId id="585" r:id="rId30"/>
    <p:sldId id="590" r:id="rId31"/>
    <p:sldId id="586" r:id="rId32"/>
    <p:sldId id="587" r:id="rId33"/>
    <p:sldId id="588" r:id="rId34"/>
    <p:sldId id="589" r:id="rId35"/>
    <p:sldId id="591" r:id="rId36"/>
    <p:sldId id="592" r:id="rId37"/>
    <p:sldId id="593" r:id="rId38"/>
    <p:sldId id="594" r:id="rId39"/>
    <p:sldId id="595" r:id="rId40"/>
    <p:sldId id="500" r:id="rId41"/>
    <p:sldId id="596" r:id="rId42"/>
    <p:sldId id="597" r:id="rId43"/>
    <p:sldId id="598" r:id="rId44"/>
    <p:sldId id="599" r:id="rId45"/>
    <p:sldId id="600" r:id="rId46"/>
    <p:sldId id="601" r:id="rId47"/>
    <p:sldId id="602" r:id="rId48"/>
    <p:sldId id="603" r:id="rId49"/>
    <p:sldId id="604" r:id="rId50"/>
    <p:sldId id="605" r:id="rId51"/>
    <p:sldId id="501" r:id="rId52"/>
    <p:sldId id="502" r:id="rId53"/>
    <p:sldId id="503" r:id="rId54"/>
    <p:sldId id="514" r:id="rId55"/>
    <p:sldId id="523" r:id="rId56"/>
    <p:sldId id="524" r:id="rId57"/>
    <p:sldId id="525" r:id="rId58"/>
    <p:sldId id="526" r:id="rId59"/>
    <p:sldId id="531" r:id="rId60"/>
    <p:sldId id="536" r:id="rId61"/>
    <p:sldId id="537" r:id="rId62"/>
    <p:sldId id="543" r:id="rId63"/>
    <p:sldId id="551" r:id="rId64"/>
    <p:sldId id="557" r:id="rId65"/>
    <p:sldId id="558" r:id="rId66"/>
    <p:sldId id="563" r:id="rId67"/>
    <p:sldId id="574" r:id="rId68"/>
  </p:sldIdLst>
  <p:sldSz cx="9144000" cy="6858000" type="screen4x3"/>
  <p:notesSz cx="6858000" cy="9144000"/>
  <p:defaultTextStyle>
    <a:defPPr>
      <a:defRPr lang="hr-HR"/>
    </a:defPPr>
    <a:lvl1pPr algn="l" rtl="0" eaLnBrk="0" fontAlgn="base" hangingPunct="0">
      <a:spcBef>
        <a:spcPct val="0"/>
      </a:spcBef>
      <a:spcAft>
        <a:spcPct val="0"/>
      </a:spcAft>
      <a:defRPr sz="3600" u="sng" kern="1200">
        <a:solidFill>
          <a:schemeClr val="tx1"/>
        </a:solidFill>
        <a:latin typeface="Tahoma" pitchFamily="34" charset="0"/>
        <a:ea typeface="+mn-ea"/>
        <a:cs typeface="+mn-cs"/>
      </a:defRPr>
    </a:lvl1pPr>
    <a:lvl2pPr marL="457200" algn="l" rtl="0" eaLnBrk="0" fontAlgn="base" hangingPunct="0">
      <a:spcBef>
        <a:spcPct val="0"/>
      </a:spcBef>
      <a:spcAft>
        <a:spcPct val="0"/>
      </a:spcAft>
      <a:defRPr sz="3600" u="sng" kern="1200">
        <a:solidFill>
          <a:schemeClr val="tx1"/>
        </a:solidFill>
        <a:latin typeface="Tahoma" pitchFamily="34" charset="0"/>
        <a:ea typeface="+mn-ea"/>
        <a:cs typeface="+mn-cs"/>
      </a:defRPr>
    </a:lvl2pPr>
    <a:lvl3pPr marL="914400" algn="l" rtl="0" eaLnBrk="0" fontAlgn="base" hangingPunct="0">
      <a:spcBef>
        <a:spcPct val="0"/>
      </a:spcBef>
      <a:spcAft>
        <a:spcPct val="0"/>
      </a:spcAft>
      <a:defRPr sz="3600" u="sng" kern="1200">
        <a:solidFill>
          <a:schemeClr val="tx1"/>
        </a:solidFill>
        <a:latin typeface="Tahoma" pitchFamily="34" charset="0"/>
        <a:ea typeface="+mn-ea"/>
        <a:cs typeface="+mn-cs"/>
      </a:defRPr>
    </a:lvl3pPr>
    <a:lvl4pPr marL="1371600" algn="l" rtl="0" eaLnBrk="0" fontAlgn="base" hangingPunct="0">
      <a:spcBef>
        <a:spcPct val="0"/>
      </a:spcBef>
      <a:spcAft>
        <a:spcPct val="0"/>
      </a:spcAft>
      <a:defRPr sz="3600" u="sng" kern="1200">
        <a:solidFill>
          <a:schemeClr val="tx1"/>
        </a:solidFill>
        <a:latin typeface="Tahoma" pitchFamily="34" charset="0"/>
        <a:ea typeface="+mn-ea"/>
        <a:cs typeface="+mn-cs"/>
      </a:defRPr>
    </a:lvl4pPr>
    <a:lvl5pPr marL="1828800" algn="l" rtl="0" eaLnBrk="0" fontAlgn="base" hangingPunct="0">
      <a:spcBef>
        <a:spcPct val="0"/>
      </a:spcBef>
      <a:spcAft>
        <a:spcPct val="0"/>
      </a:spcAft>
      <a:defRPr sz="3600" u="sng" kern="1200">
        <a:solidFill>
          <a:schemeClr val="tx1"/>
        </a:solidFill>
        <a:latin typeface="Tahoma" pitchFamily="34" charset="0"/>
        <a:ea typeface="+mn-ea"/>
        <a:cs typeface="+mn-cs"/>
      </a:defRPr>
    </a:lvl5pPr>
    <a:lvl6pPr marL="2286000" algn="l" defTabSz="914400" rtl="0" eaLnBrk="1" latinLnBrk="0" hangingPunct="1">
      <a:defRPr sz="3600" u="sng" kern="1200">
        <a:solidFill>
          <a:schemeClr val="tx1"/>
        </a:solidFill>
        <a:latin typeface="Tahoma" pitchFamily="34" charset="0"/>
        <a:ea typeface="+mn-ea"/>
        <a:cs typeface="+mn-cs"/>
      </a:defRPr>
    </a:lvl6pPr>
    <a:lvl7pPr marL="2743200" algn="l" defTabSz="914400" rtl="0" eaLnBrk="1" latinLnBrk="0" hangingPunct="1">
      <a:defRPr sz="3600" u="sng" kern="1200">
        <a:solidFill>
          <a:schemeClr val="tx1"/>
        </a:solidFill>
        <a:latin typeface="Tahoma" pitchFamily="34" charset="0"/>
        <a:ea typeface="+mn-ea"/>
        <a:cs typeface="+mn-cs"/>
      </a:defRPr>
    </a:lvl7pPr>
    <a:lvl8pPr marL="3200400" algn="l" defTabSz="914400" rtl="0" eaLnBrk="1" latinLnBrk="0" hangingPunct="1">
      <a:defRPr sz="3600" u="sng" kern="1200">
        <a:solidFill>
          <a:schemeClr val="tx1"/>
        </a:solidFill>
        <a:latin typeface="Tahoma" pitchFamily="34" charset="0"/>
        <a:ea typeface="+mn-ea"/>
        <a:cs typeface="+mn-cs"/>
      </a:defRPr>
    </a:lvl8pPr>
    <a:lvl9pPr marL="3657600" algn="l" defTabSz="914400" rtl="0" eaLnBrk="1" latinLnBrk="0" hangingPunct="1">
      <a:defRPr sz="3600" u="sng" kern="1200">
        <a:solidFill>
          <a:schemeClr val="tx1"/>
        </a:solidFill>
        <a:latin typeface="Tahoma"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FF"/>
    <a:srgbClr val="FF330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07" d="100"/>
          <a:sy n="107" d="100"/>
        </p:scale>
        <p:origin x="-84" y="-25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 Type="http://schemas.openxmlformats.org/officeDocument/2006/relationships/slide" Target="slides/slide6.xml"/><Relationship Id="rId71"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649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1" hangingPunct="1">
              <a:defRPr sz="1200" u="none">
                <a:latin typeface="Arial" charset="0"/>
              </a:defRPr>
            </a:lvl1pPr>
          </a:lstStyle>
          <a:p>
            <a:pPr>
              <a:defRPr/>
            </a:pPr>
            <a:endParaRPr lang="hr-HR"/>
          </a:p>
        </p:txBody>
      </p:sp>
      <p:sp>
        <p:nvSpPr>
          <p:cNvPr id="106499" name="Rectangle 3"/>
          <p:cNvSpPr>
            <a:spLocks noGrp="1" noChangeArrowheads="1"/>
          </p:cNvSpPr>
          <p:nvPr>
            <p:ph type="dt" sz="quarter"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u="none">
                <a:latin typeface="Arial" charset="0"/>
              </a:defRPr>
            </a:lvl1pPr>
          </a:lstStyle>
          <a:p>
            <a:pPr>
              <a:defRPr/>
            </a:pPr>
            <a:endParaRPr lang="hr-HR"/>
          </a:p>
        </p:txBody>
      </p:sp>
      <p:sp>
        <p:nvSpPr>
          <p:cNvPr id="106500" name="Rectangle 4"/>
          <p:cNvSpPr>
            <a:spLocks noGrp="1" noChangeArrowheads="1"/>
          </p:cNvSpPr>
          <p:nvPr>
            <p:ph type="ftr" sz="quarter" idx="2"/>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eaLnBrk="1" hangingPunct="1">
              <a:defRPr sz="1200" u="none">
                <a:latin typeface="Arial" charset="0"/>
              </a:defRPr>
            </a:lvl1pPr>
          </a:lstStyle>
          <a:p>
            <a:pPr>
              <a:defRPr/>
            </a:pPr>
            <a:endParaRPr lang="hr-HR"/>
          </a:p>
        </p:txBody>
      </p:sp>
      <p:sp>
        <p:nvSpPr>
          <p:cNvPr id="106501" name="Rectangle 5"/>
          <p:cNvSpPr>
            <a:spLocks noGrp="1" noChangeArrowheads="1"/>
          </p:cNvSpPr>
          <p:nvPr>
            <p:ph type="sldNum" sz="quarter" idx="3"/>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u="none">
                <a:latin typeface="Arial" charset="0"/>
              </a:defRPr>
            </a:lvl1pPr>
          </a:lstStyle>
          <a:p>
            <a:pPr>
              <a:defRPr/>
            </a:pPr>
            <a:fld id="{2508974F-5B88-4A1F-A2C9-00FC4EF791F8}" type="slidenum">
              <a:rPr lang="hr-HR" altLang="en-US"/>
              <a:pPr>
                <a:defRPr/>
              </a:pPr>
              <a:t>‹#›</a:t>
            </a:fld>
            <a:endParaRPr lang="hr-HR" altLang="en-US"/>
          </a:p>
        </p:txBody>
      </p:sp>
    </p:spTree>
    <p:extLst>
      <p:ext uri="{BB962C8B-B14F-4D97-AF65-F5344CB8AC3E}">
        <p14:creationId xmlns:p14="http://schemas.microsoft.com/office/powerpoint/2010/main" xmlns="" val="148779426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eaLnBrk="1" hangingPunct="1">
              <a:defRPr sz="1200"/>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eaLnBrk="1" hangingPunct="1">
              <a:defRPr sz="1200"/>
            </a:lvl1pPr>
          </a:lstStyle>
          <a:p>
            <a:pPr>
              <a:defRPr/>
            </a:pPr>
            <a:fld id="{BC59DD2E-0844-4F26-9ECA-B16AD4550CCF}" type="datetimeFigureOut">
              <a:rPr lang="en-US"/>
              <a:pPr>
                <a:defRPr/>
              </a:pPr>
              <a:t>1/18/2024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smtClean="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1" hangingPunct="1">
              <a:defRPr sz="1200"/>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51864236-B99F-4FD6-BCDD-9D5017977450}" type="slidenum">
              <a:rPr lang="en-US" altLang="en-US"/>
              <a:pPr>
                <a:defRPr/>
              </a:pPr>
              <a:t>‹#›</a:t>
            </a:fld>
            <a:endParaRPr lang="en-US" altLang="en-US"/>
          </a:p>
        </p:txBody>
      </p:sp>
    </p:spTree>
    <p:extLst>
      <p:ext uri="{BB962C8B-B14F-4D97-AF65-F5344CB8AC3E}">
        <p14:creationId xmlns:p14="http://schemas.microsoft.com/office/powerpoint/2010/main" xmlns="" val="6855214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9" name="Subtitle 8"/>
          <p:cNvSpPr>
            <a:spLocks noGrp="1"/>
          </p:cNvSpPr>
          <p:nvPr>
            <p:ph type="subTitle" idx="1"/>
          </p:nvPr>
        </p:nvSpPr>
        <p:spPr>
          <a:xfrm>
            <a:off x="457200" y="3699804"/>
            <a:ext cx="8305800" cy="1143000"/>
          </a:xfrm>
        </p:spPr>
        <p:txBody>
          <a:bodyPr>
            <a:noAutofit/>
          </a:bodyPr>
          <a:lstStyle>
            <a:lvl1pPr marL="0" indent="0" algn="ctr">
              <a:buNone/>
              <a:defRPr sz="2200" spc="10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Title 27"/>
          <p:cNvSpPr>
            <a:spLocks noGrp="1"/>
          </p:cNvSpPr>
          <p:nvPr>
            <p:ph type="ctrTitle"/>
          </p:nvPr>
        </p:nvSpPr>
        <p:spPr>
          <a:xfrm>
            <a:off x="457200" y="1433732"/>
            <a:ext cx="8305800" cy="1981200"/>
          </a:xfrm>
          <a:ln w="6350" cap="rnd">
            <a:noFill/>
          </a:ln>
        </p:spPr>
        <p:txBody>
          <a:bodyPr anchor="b" anchorCtr="0">
            <a:noAutofit/>
          </a:bodyPr>
          <a:lstStyle>
            <a:lvl1pPr algn="ctr">
              <a:defRPr lang="en-US" sz="4800" b="0" dirty="0">
                <a:ln w="3200">
                  <a:solidFill>
                    <a:schemeClr val="bg2">
                      <a:shade val="75000"/>
                      <a:alpha val="25000"/>
                    </a:schemeClr>
                  </a:solidFill>
                  <a:prstDash val="solid"/>
                  <a:round/>
                </a:ln>
                <a:solidFill>
                  <a:srgbClr val="F9F9F9"/>
                </a:solidFill>
                <a:effectLst>
                  <a:innerShdw blurRad="50800" dist="25400" dir="13500000">
                    <a:srgbClr val="000000">
                      <a:alpha val="70000"/>
                    </a:srgbClr>
                  </a:innerShdw>
                </a:effectLst>
              </a:defRPr>
            </a:lvl1pPr>
          </a:lstStyle>
          <a:p>
            <a:r>
              <a:rPr kumimoji="0" lang="en-US" smtClean="0"/>
              <a:t>Click to edit Master title style</a:t>
            </a:r>
            <a:endParaRPr kumimoji="0" lang="en-US"/>
          </a:p>
        </p:txBody>
      </p:sp>
      <p:cxnSp>
        <p:nvCxnSpPr>
          <p:cNvPr id="8" name="Straight Connector 7"/>
          <p:cNvCxnSpPr/>
          <p:nvPr/>
        </p:nvCxnSpPr>
        <p:spPr>
          <a:xfrm>
            <a:off x="1463626" y="3550126"/>
            <a:ext cx="2971800" cy="1588"/>
          </a:xfrm>
          <a:prstGeom prst="line">
            <a:avLst/>
          </a:prstGeom>
          <a:ln w="9525" cap="flat" cmpd="sng" algn="ctr">
            <a:solidFill>
              <a:schemeClr val="bg2">
                <a:tint val="20000"/>
              </a:schemeClr>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4708574" y="3550126"/>
            <a:ext cx="2971800" cy="1588"/>
          </a:xfrm>
          <a:prstGeom prst="line">
            <a:avLst/>
          </a:prstGeom>
          <a:ln w="9525" cap="flat" cmpd="sng" algn="ctr">
            <a:solidFill>
              <a:schemeClr val="bg2">
                <a:tint val="20000"/>
              </a:schemeClr>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
        <p:nvSpPr>
          <p:cNvPr id="14" name="Oval 13"/>
          <p:cNvSpPr/>
          <p:nvPr/>
        </p:nvSpPr>
        <p:spPr>
          <a:xfrm>
            <a:off x="4540348" y="3526302"/>
            <a:ext cx="45720" cy="45720"/>
          </a:xfrm>
          <a:prstGeom prst="ellipse">
            <a:avLst/>
          </a:prstGeom>
          <a:effectLst>
            <a:outerShdw blurRad="31750" dir="2700000" algn="tl" rotWithShape="0">
              <a:srgbClr val="000000">
                <a:alpha val="55000"/>
              </a:srgbClr>
            </a:outerShdw>
          </a:effectLst>
        </p:spPr>
        <p:style>
          <a:lnRef idx="2">
            <a:schemeClr val="accent2"/>
          </a:lnRef>
          <a:fillRef idx="1">
            <a:schemeClr val="accent2"/>
          </a:fillRef>
          <a:effectRef idx="0">
            <a:schemeClr val="accent2"/>
          </a:effectRef>
          <a:fontRef idx="minor">
            <a:schemeClr val="lt1"/>
          </a:fontRef>
        </p:style>
        <p:txBody>
          <a:bodyPr rtlCol="0" anchor="ctr"/>
          <a:lstStyle/>
          <a:p>
            <a:pPr algn="ctr" eaLnBrk="1" latinLnBrk="0" hangingPunct="1"/>
            <a:endParaRPr kumimoji="0" lang="en-US"/>
          </a:p>
        </p:txBody>
      </p:sp>
      <p:sp>
        <p:nvSpPr>
          <p:cNvPr id="15" name="Date Placeholder 14"/>
          <p:cNvSpPr>
            <a:spLocks noGrp="1"/>
          </p:cNvSpPr>
          <p:nvPr>
            <p:ph type="dt" sz="half" idx="10"/>
          </p:nvPr>
        </p:nvSpPr>
        <p:spPr/>
        <p:txBody>
          <a:bodyPr/>
          <a:lstStyle/>
          <a:p>
            <a:pPr>
              <a:defRPr/>
            </a:pPr>
            <a:endParaRPr lang="hr-HR"/>
          </a:p>
        </p:txBody>
      </p:sp>
      <p:sp>
        <p:nvSpPr>
          <p:cNvPr id="16" name="Slide Number Placeholder 15"/>
          <p:cNvSpPr>
            <a:spLocks noGrp="1"/>
          </p:cNvSpPr>
          <p:nvPr>
            <p:ph type="sldNum" sz="quarter" idx="11"/>
          </p:nvPr>
        </p:nvSpPr>
        <p:spPr/>
        <p:txBody>
          <a:bodyPr/>
          <a:lstStyle/>
          <a:p>
            <a:pPr>
              <a:defRPr/>
            </a:pPr>
            <a:fld id="{71C548FD-6F35-4E9E-BE25-D080979A58E3}" type="slidenum">
              <a:rPr lang="hr-HR" altLang="en-US" smtClean="0"/>
              <a:pPr>
                <a:defRPr/>
              </a:pPr>
              <a:t>‹#›</a:t>
            </a:fld>
            <a:endParaRPr lang="hr-HR" altLang="en-US"/>
          </a:p>
        </p:txBody>
      </p:sp>
      <p:sp>
        <p:nvSpPr>
          <p:cNvPr id="17" name="Footer Placeholder 16"/>
          <p:cNvSpPr>
            <a:spLocks noGrp="1"/>
          </p:cNvSpPr>
          <p:nvPr>
            <p:ph type="ftr" sz="quarter" idx="12"/>
          </p:nvPr>
        </p:nvSpPr>
        <p:spPr/>
        <p:txBody>
          <a:bodyPr/>
          <a:lstStyle/>
          <a:p>
            <a:pPr>
              <a:defRPr/>
            </a:pPr>
            <a:endParaRPr lang="hr-HR"/>
          </a:p>
        </p:txBody>
      </p:sp>
    </p:spTree>
  </p:cSld>
  <p:clrMapOvr>
    <a:masterClrMapping/>
  </p:clrMapOvr>
  <p:transition>
    <p:wipe dir="d"/>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pPr>
              <a:defRPr/>
            </a:pPr>
            <a:endParaRPr lang="hr-HR"/>
          </a:p>
        </p:txBody>
      </p:sp>
      <p:sp>
        <p:nvSpPr>
          <p:cNvPr id="5" name="Footer Placeholder 4"/>
          <p:cNvSpPr>
            <a:spLocks noGrp="1"/>
          </p:cNvSpPr>
          <p:nvPr>
            <p:ph type="ftr" sz="quarter" idx="11"/>
          </p:nvPr>
        </p:nvSpPr>
        <p:spPr/>
        <p:txBody>
          <a:bodyPr/>
          <a:lstStyle/>
          <a:p>
            <a:pPr>
              <a:defRPr/>
            </a:pPr>
            <a:endParaRPr lang="hr-HR"/>
          </a:p>
        </p:txBody>
      </p:sp>
      <p:sp>
        <p:nvSpPr>
          <p:cNvPr id="6" name="Slide Number Placeholder 5"/>
          <p:cNvSpPr>
            <a:spLocks noGrp="1"/>
          </p:cNvSpPr>
          <p:nvPr>
            <p:ph type="sldNum" sz="quarter" idx="12"/>
          </p:nvPr>
        </p:nvSpPr>
        <p:spPr/>
        <p:txBody>
          <a:bodyPr/>
          <a:lstStyle/>
          <a:p>
            <a:pPr>
              <a:defRPr/>
            </a:pPr>
            <a:fld id="{D29F00ED-5BBF-496F-9546-B73BF463EF3F}" type="slidenum">
              <a:rPr lang="hr-HR" altLang="en-US" smtClean="0"/>
              <a:pPr>
                <a:defRPr/>
              </a:pPr>
              <a:t>‹#›</a:t>
            </a:fld>
            <a:endParaRPr lang="hr-HR" altLang="en-US"/>
          </a:p>
        </p:txBody>
      </p:sp>
    </p:spTree>
  </p:cSld>
  <p:clrMapOvr>
    <a:masterClrMapping/>
  </p:clrMapOvr>
  <p:transition>
    <p:wipe dir="d"/>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pPr>
              <a:defRPr/>
            </a:pPr>
            <a:endParaRPr lang="hr-HR"/>
          </a:p>
        </p:txBody>
      </p:sp>
      <p:sp>
        <p:nvSpPr>
          <p:cNvPr id="5" name="Footer Placeholder 4"/>
          <p:cNvSpPr>
            <a:spLocks noGrp="1"/>
          </p:cNvSpPr>
          <p:nvPr>
            <p:ph type="ftr" sz="quarter" idx="11"/>
          </p:nvPr>
        </p:nvSpPr>
        <p:spPr/>
        <p:txBody>
          <a:bodyPr/>
          <a:lstStyle/>
          <a:p>
            <a:pPr>
              <a:defRPr/>
            </a:pPr>
            <a:endParaRPr lang="hr-HR"/>
          </a:p>
        </p:txBody>
      </p:sp>
      <p:sp>
        <p:nvSpPr>
          <p:cNvPr id="6" name="Slide Number Placeholder 5"/>
          <p:cNvSpPr>
            <a:spLocks noGrp="1"/>
          </p:cNvSpPr>
          <p:nvPr>
            <p:ph type="sldNum" sz="quarter" idx="12"/>
          </p:nvPr>
        </p:nvSpPr>
        <p:spPr/>
        <p:txBody>
          <a:bodyPr/>
          <a:lstStyle/>
          <a:p>
            <a:pPr>
              <a:defRPr/>
            </a:pPr>
            <a:fld id="{EAD7E63D-CB6C-426E-8F23-FFCC1E637F61}" type="slidenum">
              <a:rPr lang="hr-HR" altLang="en-US" smtClean="0"/>
              <a:pPr>
                <a:defRPr/>
              </a:pPr>
              <a:t>‹#›</a:t>
            </a:fld>
            <a:endParaRPr lang="hr-HR" altLang="en-US"/>
          </a:p>
        </p:txBody>
      </p:sp>
    </p:spTree>
  </p:cSld>
  <p:clrMapOvr>
    <a:masterClrMapping/>
  </p:clrMapOvr>
  <p:transition>
    <p:wipe dir="d"/>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1066800" y="304800"/>
            <a:ext cx="7543800" cy="579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Rectangle 17"/>
          <p:cNvSpPr>
            <a:spLocks noGrp="1" noChangeArrowheads="1"/>
          </p:cNvSpPr>
          <p:nvPr>
            <p:ph type="dt" sz="half" idx="10"/>
          </p:nvPr>
        </p:nvSpPr>
        <p:spPr>
          <a:ln/>
        </p:spPr>
        <p:txBody>
          <a:bodyPr/>
          <a:lstStyle>
            <a:lvl1pPr>
              <a:defRPr/>
            </a:lvl1pPr>
          </a:lstStyle>
          <a:p>
            <a:pPr>
              <a:defRPr/>
            </a:pPr>
            <a:endParaRPr lang="hr-HR"/>
          </a:p>
        </p:txBody>
      </p:sp>
      <p:sp>
        <p:nvSpPr>
          <p:cNvPr id="4" name="Rectangle 18"/>
          <p:cNvSpPr>
            <a:spLocks noGrp="1" noChangeArrowheads="1"/>
          </p:cNvSpPr>
          <p:nvPr>
            <p:ph type="ftr" sz="quarter" idx="11"/>
          </p:nvPr>
        </p:nvSpPr>
        <p:spPr>
          <a:ln/>
        </p:spPr>
        <p:txBody>
          <a:bodyPr/>
          <a:lstStyle>
            <a:lvl1pPr>
              <a:defRPr/>
            </a:lvl1pPr>
          </a:lstStyle>
          <a:p>
            <a:pPr>
              <a:defRPr/>
            </a:pPr>
            <a:endParaRPr lang="hr-HR"/>
          </a:p>
        </p:txBody>
      </p:sp>
      <p:sp>
        <p:nvSpPr>
          <p:cNvPr id="5" name="Rectangle 19"/>
          <p:cNvSpPr>
            <a:spLocks noGrp="1" noChangeArrowheads="1"/>
          </p:cNvSpPr>
          <p:nvPr>
            <p:ph type="sldNum" sz="quarter" idx="12"/>
          </p:nvPr>
        </p:nvSpPr>
        <p:spPr>
          <a:ln/>
        </p:spPr>
        <p:txBody>
          <a:bodyPr/>
          <a:lstStyle>
            <a:lvl1pPr>
              <a:defRPr/>
            </a:lvl1pPr>
          </a:lstStyle>
          <a:p>
            <a:pPr>
              <a:defRPr/>
            </a:pPr>
            <a:fld id="{02F2A1A7-819E-424E-9F1D-B41149652B7F}" type="slidenum">
              <a:rPr lang="hr-HR" altLang="en-US"/>
              <a:pPr>
                <a:defRPr/>
              </a:pPr>
              <a:t>‹#›</a:t>
            </a:fld>
            <a:endParaRPr lang="hr-HR" altLang="en-US"/>
          </a:p>
        </p:txBody>
      </p:sp>
    </p:spTree>
  </p:cSld>
  <p:clrMapOvr>
    <a:masterClrMapping/>
  </p:clrMapOvr>
  <p:transition>
    <p:wipe dir="d"/>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066800" y="304800"/>
            <a:ext cx="7543800" cy="143192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1066800" y="1981200"/>
            <a:ext cx="36957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914900" y="1981200"/>
            <a:ext cx="36957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17"/>
          <p:cNvSpPr>
            <a:spLocks noGrp="1" noChangeArrowheads="1"/>
          </p:cNvSpPr>
          <p:nvPr>
            <p:ph type="dt" sz="half" idx="10"/>
          </p:nvPr>
        </p:nvSpPr>
        <p:spPr>
          <a:ln/>
        </p:spPr>
        <p:txBody>
          <a:bodyPr/>
          <a:lstStyle>
            <a:lvl1pPr>
              <a:defRPr/>
            </a:lvl1pPr>
          </a:lstStyle>
          <a:p>
            <a:pPr>
              <a:defRPr/>
            </a:pPr>
            <a:endParaRPr lang="hr-HR"/>
          </a:p>
        </p:txBody>
      </p:sp>
      <p:sp>
        <p:nvSpPr>
          <p:cNvPr id="6" name="Rectangle 18"/>
          <p:cNvSpPr>
            <a:spLocks noGrp="1" noChangeArrowheads="1"/>
          </p:cNvSpPr>
          <p:nvPr>
            <p:ph type="ftr" sz="quarter" idx="11"/>
          </p:nvPr>
        </p:nvSpPr>
        <p:spPr>
          <a:ln/>
        </p:spPr>
        <p:txBody>
          <a:bodyPr/>
          <a:lstStyle>
            <a:lvl1pPr>
              <a:defRPr/>
            </a:lvl1pPr>
          </a:lstStyle>
          <a:p>
            <a:pPr>
              <a:defRPr/>
            </a:pPr>
            <a:endParaRPr lang="hr-HR"/>
          </a:p>
        </p:txBody>
      </p:sp>
      <p:sp>
        <p:nvSpPr>
          <p:cNvPr id="7" name="Rectangle 19"/>
          <p:cNvSpPr>
            <a:spLocks noGrp="1" noChangeArrowheads="1"/>
          </p:cNvSpPr>
          <p:nvPr>
            <p:ph type="sldNum" sz="quarter" idx="12"/>
          </p:nvPr>
        </p:nvSpPr>
        <p:spPr>
          <a:ln/>
        </p:spPr>
        <p:txBody>
          <a:bodyPr/>
          <a:lstStyle>
            <a:lvl1pPr>
              <a:defRPr/>
            </a:lvl1pPr>
          </a:lstStyle>
          <a:p>
            <a:pPr>
              <a:defRPr/>
            </a:pPr>
            <a:fld id="{DCADD3E7-2A54-45F9-AA9A-A2C4EDD9EDF4}" type="slidenum">
              <a:rPr lang="hr-HR" altLang="en-US"/>
              <a:pPr>
                <a:defRPr/>
              </a:pPr>
              <a:t>‹#›</a:t>
            </a:fld>
            <a:endParaRPr lang="hr-HR" altLang="en-US"/>
          </a:p>
        </p:txBody>
      </p:sp>
    </p:spTree>
  </p:cSld>
  <p:clrMapOvr>
    <a:masterClrMapping/>
  </p:clrMapOvr>
  <p:transition>
    <p:wipe dir="d"/>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objAndTx">
  <p:cSld name="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648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p:txBody>
          <a:bodyPr/>
          <a:lstStyle>
            <a:lvl1pPr>
              <a:defRPr/>
            </a:lvl1pPr>
          </a:lstStyle>
          <a:p>
            <a:pPr>
              <a:defRPr/>
            </a:pPr>
            <a:endParaRPr lang="en-US" altLang="en-US"/>
          </a:p>
        </p:txBody>
      </p:sp>
      <p:sp>
        <p:nvSpPr>
          <p:cNvPr id="6" name="Rectangle 5"/>
          <p:cNvSpPr>
            <a:spLocks noGrp="1" noChangeArrowheads="1"/>
          </p:cNvSpPr>
          <p:nvPr>
            <p:ph type="ftr" sz="quarter" idx="11"/>
          </p:nvPr>
        </p:nvSpPr>
        <p:spPr/>
        <p:txBody>
          <a:bodyPr/>
          <a:lstStyle>
            <a:lvl1pPr>
              <a:defRPr/>
            </a:lvl1pPr>
          </a:lstStyle>
          <a:p>
            <a:pPr>
              <a:defRPr/>
            </a:pPr>
            <a:endParaRPr lang="en-US" altLang="en-US"/>
          </a:p>
        </p:txBody>
      </p:sp>
      <p:sp>
        <p:nvSpPr>
          <p:cNvPr id="7" name="Rectangle 6"/>
          <p:cNvSpPr>
            <a:spLocks noGrp="1" noChangeArrowheads="1"/>
          </p:cNvSpPr>
          <p:nvPr>
            <p:ph type="sldNum" sz="quarter" idx="12"/>
          </p:nvPr>
        </p:nvSpPr>
        <p:spPr/>
        <p:txBody>
          <a:bodyPr/>
          <a:lstStyle>
            <a:lvl1pPr>
              <a:defRPr/>
            </a:lvl1pPr>
          </a:lstStyle>
          <a:p>
            <a:pPr>
              <a:defRPr/>
            </a:pPr>
            <a:fld id="{741CE610-FD11-440E-9E07-2709CBE19524}" type="slidenum">
              <a:rPr lang="en-US" altLang="en-US"/>
              <a:pPr>
                <a:defRPr/>
              </a:pPr>
              <a:t>‹#›</a:t>
            </a:fld>
            <a:endParaRPr lang="en-US"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9" name="Content Placeholder 8"/>
          <p:cNvSpPr>
            <a:spLocks noGrp="1"/>
          </p:cNvSpPr>
          <p:nvPr>
            <p:ph idx="1"/>
          </p:nvPr>
        </p:nvSpPr>
        <p:spPr>
          <a:xfrm>
            <a:off x="457200" y="1524000"/>
            <a:ext cx="82296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4" name="Date Placeholder 13"/>
          <p:cNvSpPr>
            <a:spLocks noGrp="1"/>
          </p:cNvSpPr>
          <p:nvPr>
            <p:ph type="dt" sz="half" idx="14"/>
          </p:nvPr>
        </p:nvSpPr>
        <p:spPr/>
        <p:txBody>
          <a:bodyPr/>
          <a:lstStyle/>
          <a:p>
            <a:pPr>
              <a:defRPr/>
            </a:pPr>
            <a:endParaRPr lang="hr-HR"/>
          </a:p>
        </p:txBody>
      </p:sp>
      <p:sp>
        <p:nvSpPr>
          <p:cNvPr id="15" name="Slide Number Placeholder 14"/>
          <p:cNvSpPr>
            <a:spLocks noGrp="1"/>
          </p:cNvSpPr>
          <p:nvPr>
            <p:ph type="sldNum" sz="quarter" idx="15"/>
          </p:nvPr>
        </p:nvSpPr>
        <p:spPr/>
        <p:txBody>
          <a:bodyPr/>
          <a:lstStyle>
            <a:lvl1pPr algn="ctr">
              <a:defRPr/>
            </a:lvl1pPr>
          </a:lstStyle>
          <a:p>
            <a:pPr>
              <a:defRPr/>
            </a:pPr>
            <a:fld id="{FA768BD3-3108-4906-8121-80457C1DD368}" type="slidenum">
              <a:rPr lang="hr-HR" altLang="en-US" smtClean="0"/>
              <a:pPr>
                <a:defRPr/>
              </a:pPr>
              <a:t>‹#›</a:t>
            </a:fld>
            <a:endParaRPr lang="hr-HR" altLang="en-US"/>
          </a:p>
        </p:txBody>
      </p:sp>
      <p:sp>
        <p:nvSpPr>
          <p:cNvPr id="16" name="Footer Placeholder 15"/>
          <p:cNvSpPr>
            <a:spLocks noGrp="1"/>
          </p:cNvSpPr>
          <p:nvPr>
            <p:ph type="ftr" sz="quarter" idx="16"/>
          </p:nvPr>
        </p:nvSpPr>
        <p:spPr/>
        <p:txBody>
          <a:bodyPr/>
          <a:lstStyle/>
          <a:p>
            <a:pPr>
              <a:defRPr/>
            </a:pPr>
            <a:endParaRPr lang="hr-HR"/>
          </a:p>
        </p:txBody>
      </p:sp>
      <p:sp>
        <p:nvSpPr>
          <p:cNvPr id="17" name="Title 16"/>
          <p:cNvSpPr>
            <a:spLocks noGrp="1"/>
          </p:cNvSpPr>
          <p:nvPr>
            <p:ph type="title"/>
          </p:nvPr>
        </p:nvSpPr>
        <p:spPr/>
        <p:txBody>
          <a:bodyPr rtlCol="0" anchor="b" anchorCtr="0"/>
          <a:lstStyle/>
          <a:p>
            <a:r>
              <a:rPr kumimoji="0" lang="en-US" smtClean="0"/>
              <a:t>Click to edit Master title style</a:t>
            </a:r>
            <a:endParaRPr kumimoji="0" lang="en-US"/>
          </a:p>
        </p:txBody>
      </p:sp>
    </p:spTree>
  </p:cSld>
  <p:clrMapOvr>
    <a:masterClrMapping/>
  </p:clrMapOvr>
  <p:transition>
    <p:wipe dir="d"/>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endParaRPr lang="hr-HR"/>
          </a:p>
        </p:txBody>
      </p:sp>
      <p:sp>
        <p:nvSpPr>
          <p:cNvPr id="5" name="Footer Placeholder 4"/>
          <p:cNvSpPr>
            <a:spLocks noGrp="1"/>
          </p:cNvSpPr>
          <p:nvPr>
            <p:ph type="ftr" sz="quarter" idx="11"/>
          </p:nvPr>
        </p:nvSpPr>
        <p:spPr/>
        <p:txBody>
          <a:bodyPr/>
          <a:lstStyle/>
          <a:p>
            <a:pPr>
              <a:defRPr/>
            </a:pPr>
            <a:endParaRPr lang="hr-HR"/>
          </a:p>
        </p:txBody>
      </p:sp>
      <p:sp>
        <p:nvSpPr>
          <p:cNvPr id="6" name="Slide Number Placeholder 5"/>
          <p:cNvSpPr>
            <a:spLocks noGrp="1"/>
          </p:cNvSpPr>
          <p:nvPr>
            <p:ph type="sldNum" sz="quarter" idx="12"/>
          </p:nvPr>
        </p:nvSpPr>
        <p:spPr/>
        <p:txBody>
          <a:bodyPr/>
          <a:lstStyle/>
          <a:p>
            <a:pPr>
              <a:defRPr/>
            </a:pPr>
            <a:fld id="{504C0756-B8D8-4E80-ABB5-014DCA037456}" type="slidenum">
              <a:rPr lang="hr-HR" altLang="en-US" smtClean="0"/>
              <a:pPr>
                <a:defRPr/>
              </a:pPr>
              <a:t>‹#›</a:t>
            </a:fld>
            <a:endParaRPr lang="hr-HR" altLang="en-US"/>
          </a:p>
        </p:txBody>
      </p:sp>
      <p:sp>
        <p:nvSpPr>
          <p:cNvPr id="2" name="Title 1"/>
          <p:cNvSpPr>
            <a:spLocks noGrp="1"/>
          </p:cNvSpPr>
          <p:nvPr>
            <p:ph type="title"/>
          </p:nvPr>
        </p:nvSpPr>
        <p:spPr>
          <a:xfrm>
            <a:off x="685800" y="3505200"/>
            <a:ext cx="7924800" cy="1371600"/>
          </a:xfrm>
        </p:spPr>
        <p:txBody>
          <a:bodyPr>
            <a:noAutofit/>
          </a:bodyPr>
          <a:lstStyle>
            <a:lvl1pPr algn="l" rtl="0">
              <a:spcBef>
                <a:spcPct val="0"/>
              </a:spcBef>
              <a:buNone/>
              <a:defRPr lang="en-US" sz="4800" b="0" dirty="0">
                <a:ln w="3200">
                  <a:solidFill>
                    <a:schemeClr val="bg2">
                      <a:shade val="25000"/>
                      <a:alpha val="25000"/>
                    </a:schemeClr>
                  </a:solidFill>
                  <a:prstDash val="solid"/>
                  <a:round/>
                </a:ln>
                <a:solidFill>
                  <a:srgbClr val="F9F9F9"/>
                </a:solidFill>
                <a:effectLst>
                  <a:innerShdw blurRad="38100" dist="25400" dir="13500000">
                    <a:prstClr val="black">
                      <a:alpha val="70000"/>
                    </a:prstClr>
                  </a:innerShdw>
                </a:effectLst>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685800" y="4958864"/>
            <a:ext cx="7924800" cy="984736"/>
          </a:xfrm>
        </p:spPr>
        <p:txBody>
          <a:bodyPr anchor="t"/>
          <a:lstStyle>
            <a:lvl1pPr marL="0" indent="0">
              <a:buNone/>
              <a:defRPr sz="2000" spc="100" baseline="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cxnSp>
        <p:nvCxnSpPr>
          <p:cNvPr id="7" name="Straight Connector 6"/>
          <p:cNvCxnSpPr/>
          <p:nvPr/>
        </p:nvCxnSpPr>
        <p:spPr>
          <a:xfrm>
            <a:off x="685800" y="4916992"/>
            <a:ext cx="7924800" cy="4301"/>
          </a:xfrm>
          <a:prstGeom prst="line">
            <a:avLst/>
          </a:prstGeom>
          <a:noFill/>
          <a:ln w="9525" cap="flat" cmpd="sng" algn="ctr">
            <a:solidFill>
              <a:srgbClr val="E9E9E8"/>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Tree>
  </p:cSld>
  <p:clrMapOvr>
    <a:masterClrMapping/>
  </p:clrMapOvr>
  <p:transition>
    <p:wipe dir="d"/>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pPr>
              <a:defRPr/>
            </a:pPr>
            <a:endParaRPr lang="hr-HR"/>
          </a:p>
        </p:txBody>
      </p:sp>
      <p:sp>
        <p:nvSpPr>
          <p:cNvPr id="6" name="Footer Placeholder 5"/>
          <p:cNvSpPr>
            <a:spLocks noGrp="1"/>
          </p:cNvSpPr>
          <p:nvPr>
            <p:ph type="ftr" sz="quarter" idx="11"/>
          </p:nvPr>
        </p:nvSpPr>
        <p:spPr/>
        <p:txBody>
          <a:bodyPr/>
          <a:lstStyle/>
          <a:p>
            <a:pPr>
              <a:defRPr/>
            </a:pPr>
            <a:endParaRPr lang="hr-HR"/>
          </a:p>
        </p:txBody>
      </p:sp>
      <p:sp>
        <p:nvSpPr>
          <p:cNvPr id="7" name="Slide Number Placeholder 6"/>
          <p:cNvSpPr>
            <a:spLocks noGrp="1"/>
          </p:cNvSpPr>
          <p:nvPr>
            <p:ph type="sldNum" sz="quarter" idx="12"/>
          </p:nvPr>
        </p:nvSpPr>
        <p:spPr/>
        <p:txBody>
          <a:bodyPr/>
          <a:lstStyle/>
          <a:p>
            <a:pPr>
              <a:defRPr/>
            </a:pPr>
            <a:fld id="{88B26A8C-62A4-43C4-8A96-89B9B975CF48}" type="slidenum">
              <a:rPr lang="hr-HR" altLang="en-US" smtClean="0"/>
              <a:pPr>
                <a:defRPr/>
              </a:pPr>
              <a:t>‹#›</a:t>
            </a:fld>
            <a:endParaRPr lang="hr-HR" altLang="en-US"/>
          </a:p>
        </p:txBody>
      </p:sp>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11" name="Content Placeholder 10"/>
          <p:cNvSpPr>
            <a:spLocks noGrp="1"/>
          </p:cNvSpPr>
          <p:nvPr>
            <p:ph sz="half" idx="1"/>
          </p:nvPr>
        </p:nvSpPr>
        <p:spPr>
          <a:xfrm>
            <a:off x="457200" y="1524000"/>
            <a:ext cx="4059936"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2"/>
          </p:nvPr>
        </p:nvSpPr>
        <p:spPr>
          <a:xfrm>
            <a:off x="4648200" y="1524000"/>
            <a:ext cx="4059936"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transition>
    <p:wipe dir="d"/>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9" name="Slide Number Placeholder 8"/>
          <p:cNvSpPr>
            <a:spLocks noGrp="1"/>
          </p:cNvSpPr>
          <p:nvPr>
            <p:ph type="sldNum" sz="quarter" idx="12"/>
          </p:nvPr>
        </p:nvSpPr>
        <p:spPr/>
        <p:txBody>
          <a:bodyPr/>
          <a:lstStyle/>
          <a:p>
            <a:pPr>
              <a:defRPr/>
            </a:pPr>
            <a:fld id="{06BC4FBC-8BFC-4A4C-93D6-EE51BB484FAE}" type="slidenum">
              <a:rPr lang="hr-HR" altLang="en-US" smtClean="0"/>
              <a:pPr>
                <a:defRPr/>
              </a:pPr>
              <a:t>‹#›</a:t>
            </a:fld>
            <a:endParaRPr lang="hr-HR" altLang="en-US"/>
          </a:p>
        </p:txBody>
      </p:sp>
      <p:sp>
        <p:nvSpPr>
          <p:cNvPr id="8" name="Footer Placeholder 7"/>
          <p:cNvSpPr>
            <a:spLocks noGrp="1"/>
          </p:cNvSpPr>
          <p:nvPr>
            <p:ph type="ftr" sz="quarter" idx="11"/>
          </p:nvPr>
        </p:nvSpPr>
        <p:spPr/>
        <p:txBody>
          <a:bodyPr/>
          <a:lstStyle/>
          <a:p>
            <a:pPr>
              <a:defRPr/>
            </a:pPr>
            <a:endParaRPr lang="hr-HR"/>
          </a:p>
        </p:txBody>
      </p:sp>
      <p:sp>
        <p:nvSpPr>
          <p:cNvPr id="7" name="Date Placeholder 6"/>
          <p:cNvSpPr>
            <a:spLocks noGrp="1"/>
          </p:cNvSpPr>
          <p:nvPr>
            <p:ph type="dt" sz="half" idx="10"/>
          </p:nvPr>
        </p:nvSpPr>
        <p:spPr/>
        <p:txBody>
          <a:bodyPr/>
          <a:lstStyle/>
          <a:p>
            <a:pPr>
              <a:defRPr/>
            </a:pPr>
            <a:endParaRPr lang="hr-HR"/>
          </a:p>
        </p:txBody>
      </p:sp>
      <p:sp>
        <p:nvSpPr>
          <p:cNvPr id="3" name="Text Placeholder 2"/>
          <p:cNvSpPr>
            <a:spLocks noGrp="1"/>
          </p:cNvSpPr>
          <p:nvPr>
            <p:ph type="body" idx="1"/>
          </p:nvPr>
        </p:nvSpPr>
        <p:spPr>
          <a:xfrm>
            <a:off x="457200" y="1399593"/>
            <a:ext cx="4040188" cy="762000"/>
          </a:xfrm>
          <a:noFill/>
          <a:ln w="25400" cap="rnd" cmpd="sng" algn="ctr">
            <a:noFill/>
            <a:prstDash val="solid"/>
          </a:ln>
          <a:effectLst>
            <a:softEdge rad="63500"/>
          </a:effectLst>
          <a:sp3d prstMaterial="flat"/>
        </p:spPr>
        <p:style>
          <a:lnRef idx="3">
            <a:schemeClr val="lt1"/>
          </a:lnRef>
          <a:fillRef idx="1">
            <a:schemeClr val="accent5"/>
          </a:fillRef>
          <a:effectRef idx="1">
            <a:schemeClr val="accent5"/>
          </a:effectRef>
          <a:fontRef idx="minor">
            <a:schemeClr val="lt1"/>
          </a:fontRef>
        </p:style>
        <p:txBody>
          <a:bodyPr lIns="91440" tIns="45720" rIns="91440" bIns="45720" anchor="b">
            <a:noAutofit/>
          </a:bodyPr>
          <a:lstStyle>
            <a:lvl1pPr marL="0" indent="0" algn="l">
              <a:spcBef>
                <a:spcPts val="0"/>
              </a:spcBef>
              <a:buNone/>
              <a:defRPr sz="2600" b="1">
                <a:solidFill>
                  <a:schemeClr val="tx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32" name="Content Placeholder 31"/>
          <p:cNvSpPr>
            <a:spLocks noGrp="1"/>
          </p:cNvSpPr>
          <p:nvPr>
            <p:ph sz="half" idx="2"/>
          </p:nvPr>
        </p:nvSpPr>
        <p:spPr>
          <a:xfrm>
            <a:off x="457200" y="2201896"/>
            <a:ext cx="4038600" cy="3913632"/>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34" name="Content Placeholder 33"/>
          <p:cNvSpPr>
            <a:spLocks noGrp="1"/>
          </p:cNvSpPr>
          <p:nvPr>
            <p:ph sz="quarter" idx="4"/>
          </p:nvPr>
        </p:nvSpPr>
        <p:spPr>
          <a:xfrm>
            <a:off x="4649788" y="2201896"/>
            <a:ext cx="4038600" cy="3913632"/>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 name="Title 1"/>
          <p:cNvSpPr>
            <a:spLocks noGrp="1"/>
          </p:cNvSpPr>
          <p:nvPr>
            <p:ph type="title"/>
          </p:nvPr>
        </p:nvSpPr>
        <p:spPr>
          <a:xfrm>
            <a:off x="457200" y="155448"/>
            <a:ext cx="8229600" cy="1143000"/>
          </a:xfrm>
        </p:spPr>
        <p:txBody>
          <a:bodyPr anchor="b" anchorCtr="0"/>
          <a:lstStyle>
            <a:lvl1pPr>
              <a:defRPr/>
            </a:lvl1pPr>
          </a:lstStyle>
          <a:p>
            <a:r>
              <a:rPr kumimoji="0" lang="en-US" smtClean="0"/>
              <a:t>Click to edit Master title style</a:t>
            </a:r>
            <a:endParaRPr kumimoji="0" lang="en-US"/>
          </a:p>
        </p:txBody>
      </p:sp>
      <p:sp>
        <p:nvSpPr>
          <p:cNvPr id="12" name="Text Placeholder 11"/>
          <p:cNvSpPr>
            <a:spLocks noGrp="1"/>
          </p:cNvSpPr>
          <p:nvPr>
            <p:ph type="body" idx="3"/>
          </p:nvPr>
        </p:nvSpPr>
        <p:spPr>
          <a:xfrm>
            <a:off x="4648200" y="1399593"/>
            <a:ext cx="4040188" cy="762000"/>
          </a:xfrm>
          <a:noFill/>
          <a:ln w="25400" cap="rnd" cmpd="sng" algn="ctr">
            <a:noFill/>
            <a:prstDash val="solid"/>
          </a:ln>
          <a:effectLst>
            <a:softEdge rad="63500"/>
          </a:effectLst>
        </p:spPr>
        <p:style>
          <a:lnRef idx="3">
            <a:schemeClr val="lt1"/>
          </a:lnRef>
          <a:fillRef idx="1">
            <a:schemeClr val="accent5"/>
          </a:fillRef>
          <a:effectRef idx="1">
            <a:schemeClr val="accent5"/>
          </a:effectRef>
          <a:fontRef idx="minor">
            <a:schemeClr val="lt1"/>
          </a:fontRef>
        </p:style>
        <p:txBody>
          <a:bodyPr lIns="91440" tIns="45720" rIns="91440" bIns="45720" anchor="b">
            <a:noAutofit/>
          </a:bodyPr>
          <a:lstStyle>
            <a:lvl1pPr marL="0" indent="0" algn="l">
              <a:spcBef>
                <a:spcPts val="0"/>
              </a:spcBef>
              <a:buNone/>
              <a:defRPr sz="2600" b="1" baseline="0">
                <a:solidFill>
                  <a:schemeClr val="tx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cxnSp>
        <p:nvCxnSpPr>
          <p:cNvPr id="10" name="Straight Connector 9"/>
          <p:cNvCxnSpPr/>
          <p:nvPr/>
        </p:nvCxnSpPr>
        <p:spPr>
          <a:xfrm>
            <a:off x="562945" y="2180219"/>
            <a:ext cx="3749040" cy="1588"/>
          </a:xfrm>
          <a:prstGeom prst="line">
            <a:avLst/>
          </a:prstGeom>
          <a:noFill/>
          <a:ln w="12700" cap="flat" cmpd="sng" algn="ctr">
            <a:solidFill>
              <a:schemeClr val="bg2">
                <a:tint val="20000"/>
              </a:schemeClr>
            </a:solidFill>
            <a:prstDash val="solid"/>
          </a:ln>
          <a:effectLst>
            <a:outerShdw blurRad="34925"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4754880" y="2180219"/>
            <a:ext cx="3749040" cy="1588"/>
          </a:xfrm>
          <a:prstGeom prst="line">
            <a:avLst/>
          </a:prstGeom>
          <a:noFill/>
          <a:ln w="12700" cap="flat" cmpd="sng" algn="ctr">
            <a:solidFill>
              <a:schemeClr val="bg2">
                <a:tint val="20000"/>
              </a:schemeClr>
            </a:solidFill>
            <a:prstDash val="solid"/>
          </a:ln>
          <a:effectLst>
            <a:outerShdw blurRad="34925"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Tree>
  </p:cSld>
  <p:clrMapOvr>
    <a:masterClrMapping/>
  </p:clrMapOvr>
  <p:transition>
    <p:wipe dir="d"/>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pPr>
              <a:defRPr/>
            </a:pPr>
            <a:endParaRPr lang="hr-HR"/>
          </a:p>
        </p:txBody>
      </p:sp>
      <p:sp>
        <p:nvSpPr>
          <p:cNvPr id="4" name="Footer Placeholder 3"/>
          <p:cNvSpPr>
            <a:spLocks noGrp="1"/>
          </p:cNvSpPr>
          <p:nvPr>
            <p:ph type="ftr" sz="quarter" idx="11"/>
          </p:nvPr>
        </p:nvSpPr>
        <p:spPr/>
        <p:txBody>
          <a:bodyPr/>
          <a:lstStyle/>
          <a:p>
            <a:pPr>
              <a:defRPr/>
            </a:pPr>
            <a:endParaRPr lang="hr-HR"/>
          </a:p>
        </p:txBody>
      </p:sp>
      <p:sp>
        <p:nvSpPr>
          <p:cNvPr id="5" name="Slide Number Placeholder 4"/>
          <p:cNvSpPr>
            <a:spLocks noGrp="1"/>
          </p:cNvSpPr>
          <p:nvPr>
            <p:ph type="sldNum" sz="quarter" idx="12"/>
          </p:nvPr>
        </p:nvSpPr>
        <p:spPr/>
        <p:txBody>
          <a:bodyPr/>
          <a:lstStyle/>
          <a:p>
            <a:pPr>
              <a:defRPr/>
            </a:pPr>
            <a:fld id="{5B39D85C-6C94-4DBB-858D-747DDAA5B494}" type="slidenum">
              <a:rPr lang="hr-HR" altLang="en-US" smtClean="0"/>
              <a:pPr>
                <a:defRPr/>
              </a:pPr>
              <a:t>‹#›</a:t>
            </a:fld>
            <a:endParaRPr lang="hr-HR" altLang="en-US"/>
          </a:p>
        </p:txBody>
      </p:sp>
      <p:sp>
        <p:nvSpPr>
          <p:cNvPr id="2" name="Title 1"/>
          <p:cNvSpPr>
            <a:spLocks noGrp="1"/>
          </p:cNvSpPr>
          <p:nvPr>
            <p:ph type="title"/>
          </p:nvPr>
        </p:nvSpPr>
        <p:spPr/>
        <p:txBody>
          <a:bodyPr/>
          <a:lstStyle/>
          <a:p>
            <a:r>
              <a:rPr kumimoji="0" lang="en-US" smtClean="0"/>
              <a:t>Click to edit Master title style</a:t>
            </a:r>
            <a:endParaRPr kumimoji="0" lang="en-US"/>
          </a:p>
        </p:txBody>
      </p:sp>
    </p:spTree>
  </p:cSld>
  <p:clrMapOvr>
    <a:masterClrMapping/>
  </p:clrMapOvr>
  <p:transition>
    <p:wipe dir="d"/>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endParaRPr lang="hr-HR"/>
          </a:p>
        </p:txBody>
      </p:sp>
      <p:sp>
        <p:nvSpPr>
          <p:cNvPr id="3" name="Footer Placeholder 2"/>
          <p:cNvSpPr>
            <a:spLocks noGrp="1"/>
          </p:cNvSpPr>
          <p:nvPr>
            <p:ph type="ftr" sz="quarter" idx="11"/>
          </p:nvPr>
        </p:nvSpPr>
        <p:spPr/>
        <p:txBody>
          <a:bodyPr/>
          <a:lstStyle/>
          <a:p>
            <a:pPr>
              <a:defRPr/>
            </a:pPr>
            <a:endParaRPr lang="hr-HR"/>
          </a:p>
        </p:txBody>
      </p:sp>
      <p:sp>
        <p:nvSpPr>
          <p:cNvPr id="4" name="Slide Number Placeholder 3"/>
          <p:cNvSpPr>
            <a:spLocks noGrp="1"/>
          </p:cNvSpPr>
          <p:nvPr>
            <p:ph type="sldNum" sz="quarter" idx="12"/>
          </p:nvPr>
        </p:nvSpPr>
        <p:spPr/>
        <p:txBody>
          <a:bodyPr/>
          <a:lstStyle/>
          <a:p>
            <a:pPr>
              <a:defRPr/>
            </a:pPr>
            <a:fld id="{4BFBBFA9-B146-4EFD-B580-C26461E116F7}" type="slidenum">
              <a:rPr lang="hr-HR" altLang="en-US" smtClean="0"/>
              <a:pPr>
                <a:defRPr/>
              </a:pPr>
              <a:t>‹#›</a:t>
            </a:fld>
            <a:endParaRPr lang="hr-HR" altLang="en-US"/>
          </a:p>
        </p:txBody>
      </p:sp>
    </p:spTree>
  </p:cSld>
  <p:clrMapOvr>
    <a:masterClrMapping/>
  </p:clrMapOvr>
  <p:transition>
    <p:wipe dir="d"/>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9" name="Content Placeholder 28"/>
          <p:cNvSpPr>
            <a:spLocks noGrp="1"/>
          </p:cNvSpPr>
          <p:nvPr>
            <p:ph sz="quarter" idx="1"/>
          </p:nvPr>
        </p:nvSpPr>
        <p:spPr>
          <a:xfrm>
            <a:off x="457200" y="457200"/>
            <a:ext cx="6248400" cy="5715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3" name="Text Placeholder 2"/>
          <p:cNvSpPr>
            <a:spLocks noGrp="1"/>
          </p:cNvSpPr>
          <p:nvPr>
            <p:ph type="body" idx="2"/>
          </p:nvPr>
        </p:nvSpPr>
        <p:spPr>
          <a:xfrm>
            <a:off x="6781800" y="1600200"/>
            <a:ext cx="1984248" cy="3733800"/>
          </a:xfrm>
        </p:spPr>
        <p:txBody>
          <a:bodyPr tIns="45720" bIns="45720" anchor="t" anchorCtr="0"/>
          <a:lstStyle>
            <a:lvl1pPr marL="0" indent="0">
              <a:lnSpc>
                <a:spcPct val="125000"/>
              </a:lnSpc>
              <a:spcAft>
                <a:spcPts val="1000"/>
              </a:spcAft>
              <a:buNone/>
              <a:defRPr sz="1600">
                <a:solidFill>
                  <a:schemeClr val="tx2"/>
                </a:solidFill>
              </a:defRPr>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31" name="Title 30"/>
          <p:cNvSpPr>
            <a:spLocks noGrp="1"/>
          </p:cNvSpPr>
          <p:nvPr>
            <p:ph type="title"/>
          </p:nvPr>
        </p:nvSpPr>
        <p:spPr>
          <a:xfrm>
            <a:off x="6781800" y="457200"/>
            <a:ext cx="1981200" cy="1066800"/>
          </a:xfrm>
        </p:spPr>
        <p:txBody>
          <a:bodyPr lIns="91440" tIns="91440" anchor="b" anchorCtr="0"/>
          <a:lstStyle>
            <a:lvl1pPr algn="l">
              <a:buNone/>
              <a:defRPr sz="1800" b="1" spc="-50" baseline="0">
                <a:ln w="3175">
                  <a:noFill/>
                </a:ln>
                <a:solidFill>
                  <a:schemeClr val="tx2"/>
                </a:solidFill>
                <a:effectLst/>
                <a:latin typeface="+mn-lt"/>
                <a:ea typeface="+mn-ea"/>
                <a:cs typeface="+mn-cs"/>
              </a:defRPr>
            </a:lvl1pPr>
          </a:lstStyle>
          <a:p>
            <a:r>
              <a:rPr kumimoji="0" lang="en-US" smtClean="0"/>
              <a:t>Click to edit Master title style</a:t>
            </a:r>
            <a:endParaRPr kumimoji="0" lang="en-US"/>
          </a:p>
        </p:txBody>
      </p:sp>
      <p:sp>
        <p:nvSpPr>
          <p:cNvPr id="8" name="Date Placeholder 7"/>
          <p:cNvSpPr>
            <a:spLocks noGrp="1"/>
          </p:cNvSpPr>
          <p:nvPr>
            <p:ph type="dt" sz="half" idx="14"/>
          </p:nvPr>
        </p:nvSpPr>
        <p:spPr/>
        <p:txBody>
          <a:bodyPr/>
          <a:lstStyle/>
          <a:p>
            <a:pPr>
              <a:defRPr/>
            </a:pPr>
            <a:endParaRPr lang="hr-HR"/>
          </a:p>
        </p:txBody>
      </p:sp>
      <p:sp>
        <p:nvSpPr>
          <p:cNvPr id="9" name="Slide Number Placeholder 8"/>
          <p:cNvSpPr>
            <a:spLocks noGrp="1"/>
          </p:cNvSpPr>
          <p:nvPr>
            <p:ph type="sldNum" sz="quarter" idx="15"/>
          </p:nvPr>
        </p:nvSpPr>
        <p:spPr/>
        <p:txBody>
          <a:bodyPr/>
          <a:lstStyle/>
          <a:p>
            <a:pPr>
              <a:defRPr/>
            </a:pPr>
            <a:fld id="{DDD71646-345B-49C8-A120-3559F7EE721A}" type="slidenum">
              <a:rPr lang="hr-HR" altLang="en-US" smtClean="0"/>
              <a:pPr>
                <a:defRPr/>
              </a:pPr>
              <a:t>‹#›</a:t>
            </a:fld>
            <a:endParaRPr lang="hr-HR" altLang="en-US"/>
          </a:p>
        </p:txBody>
      </p:sp>
      <p:sp>
        <p:nvSpPr>
          <p:cNvPr id="10" name="Footer Placeholder 9"/>
          <p:cNvSpPr>
            <a:spLocks noGrp="1"/>
          </p:cNvSpPr>
          <p:nvPr>
            <p:ph type="ftr" sz="quarter" idx="16"/>
          </p:nvPr>
        </p:nvSpPr>
        <p:spPr/>
        <p:txBody>
          <a:bodyPr/>
          <a:lstStyle/>
          <a:p>
            <a:pPr>
              <a:defRPr/>
            </a:pPr>
            <a:endParaRPr lang="hr-HR"/>
          </a:p>
        </p:txBody>
      </p:sp>
    </p:spTree>
  </p:cSld>
  <p:clrMapOvr>
    <a:masterClrMapping/>
  </p:clrMapOvr>
  <p:transition>
    <p:wipe dir="d"/>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629400" y="457200"/>
            <a:ext cx="2057400" cy="1066800"/>
          </a:xfrm>
        </p:spPr>
        <p:txBody>
          <a:bodyPr lIns="91440" tIns="91440" anchor="b" anchorCtr="0"/>
          <a:lstStyle>
            <a:lvl1pPr algn="l">
              <a:buNone/>
              <a:defRPr sz="1800" b="1" spc="-50" baseline="0">
                <a:ln w="3175">
                  <a:noFill/>
                </a:ln>
                <a:solidFill>
                  <a:schemeClr val="tx2"/>
                </a:solidFill>
                <a:effectLst/>
                <a:latin typeface="+mn-lt"/>
                <a:ea typeface="+mn-ea"/>
                <a:cs typeface="+mn-cs"/>
              </a:defRPr>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457200" y="457200"/>
            <a:ext cx="6019800" cy="5562600"/>
          </a:xfrm>
          <a:solidFill>
            <a:schemeClr val="tx2">
              <a:tint val="40000"/>
            </a:schemeClr>
          </a:solidFill>
          <a:effectLst>
            <a:outerShdw blurRad="88900" sx="103000" sy="103000" algn="ctr" rotWithShape="0">
              <a:prstClr val="black">
                <a:alpha val="32000"/>
              </a:prstClr>
            </a:outerShdw>
            <a:softEdge rad="127000"/>
          </a:effectLst>
        </p:spPr>
        <p:txBody>
          <a:bodyPr/>
          <a:lstStyle>
            <a:lvl1pPr marL="0" indent="0">
              <a:buNone/>
              <a:defRPr sz="3200">
                <a:solidFill>
                  <a:schemeClr val="bg1"/>
                </a:solidFill>
              </a:defRPr>
            </a:lvl1pPr>
          </a:lstStyle>
          <a:p>
            <a:r>
              <a:rPr kumimoji="0" lang="en-US" smtClean="0"/>
              <a:t>Click icon to add picture</a:t>
            </a:r>
            <a:endParaRPr kumimoji="0" lang="en-US"/>
          </a:p>
        </p:txBody>
      </p:sp>
      <p:sp>
        <p:nvSpPr>
          <p:cNvPr id="4" name="Text Placeholder 3"/>
          <p:cNvSpPr>
            <a:spLocks noGrp="1"/>
          </p:cNvSpPr>
          <p:nvPr>
            <p:ph type="body" sz="half" idx="2"/>
          </p:nvPr>
        </p:nvSpPr>
        <p:spPr>
          <a:xfrm>
            <a:off x="6629400" y="1600200"/>
            <a:ext cx="2057400" cy="4419600"/>
          </a:xfrm>
        </p:spPr>
        <p:txBody>
          <a:bodyPr anchor="t" anchorCtr="0"/>
          <a:lstStyle>
            <a:lvl1pPr marL="0" indent="0">
              <a:lnSpc>
                <a:spcPct val="125000"/>
              </a:lnSpc>
              <a:spcAft>
                <a:spcPts val="1000"/>
              </a:spcAft>
              <a:buFontTx/>
              <a:buNone/>
              <a:defRPr sz="1600" b="0">
                <a:solidFill>
                  <a:schemeClr val="tx2"/>
                </a:solidFill>
              </a:defRPr>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8" name="Date Placeholder 7"/>
          <p:cNvSpPr>
            <a:spLocks noGrp="1"/>
          </p:cNvSpPr>
          <p:nvPr>
            <p:ph type="dt" sz="half" idx="10"/>
          </p:nvPr>
        </p:nvSpPr>
        <p:spPr/>
        <p:txBody>
          <a:bodyPr/>
          <a:lstStyle/>
          <a:p>
            <a:pPr>
              <a:defRPr/>
            </a:pPr>
            <a:endParaRPr lang="hr-HR"/>
          </a:p>
        </p:txBody>
      </p:sp>
      <p:sp>
        <p:nvSpPr>
          <p:cNvPr id="9" name="Slide Number Placeholder 8"/>
          <p:cNvSpPr>
            <a:spLocks noGrp="1"/>
          </p:cNvSpPr>
          <p:nvPr>
            <p:ph type="sldNum" sz="quarter" idx="11"/>
          </p:nvPr>
        </p:nvSpPr>
        <p:spPr/>
        <p:txBody>
          <a:bodyPr/>
          <a:lstStyle/>
          <a:p>
            <a:pPr>
              <a:defRPr/>
            </a:pPr>
            <a:fld id="{BDA16FB3-DC00-44A0-B8A2-C668CB796444}" type="slidenum">
              <a:rPr lang="hr-HR" altLang="en-US" smtClean="0"/>
              <a:pPr>
                <a:defRPr/>
              </a:pPr>
              <a:t>‹#›</a:t>
            </a:fld>
            <a:endParaRPr lang="hr-HR" altLang="en-US"/>
          </a:p>
        </p:txBody>
      </p:sp>
      <p:sp>
        <p:nvSpPr>
          <p:cNvPr id="10" name="Footer Placeholder 9"/>
          <p:cNvSpPr>
            <a:spLocks noGrp="1"/>
          </p:cNvSpPr>
          <p:nvPr>
            <p:ph type="ftr" sz="quarter" idx="12"/>
          </p:nvPr>
        </p:nvSpPr>
        <p:spPr/>
        <p:txBody>
          <a:bodyPr/>
          <a:lstStyle/>
          <a:p>
            <a:pPr>
              <a:defRPr/>
            </a:pPr>
            <a:endParaRPr lang="hr-HR"/>
          </a:p>
        </p:txBody>
      </p:sp>
    </p:spTree>
  </p:cSld>
  <p:clrMapOvr>
    <a:masterClrMapping/>
  </p:clrMapOvr>
  <p:transition>
    <p:wipe dir="d"/>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9" name="Text Placeholder 8"/>
          <p:cNvSpPr>
            <a:spLocks noGrp="1"/>
          </p:cNvSpPr>
          <p:nvPr>
            <p:ph type="body" idx="1"/>
          </p:nvPr>
        </p:nvSpPr>
        <p:spPr>
          <a:xfrm>
            <a:off x="457200" y="1447800"/>
            <a:ext cx="8229600" cy="4678363"/>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24" name="Date Placeholder 23"/>
          <p:cNvSpPr>
            <a:spLocks noGrp="1"/>
          </p:cNvSpPr>
          <p:nvPr>
            <p:ph type="dt" sz="half" idx="2"/>
          </p:nvPr>
        </p:nvSpPr>
        <p:spPr>
          <a:xfrm>
            <a:off x="5791200" y="6203667"/>
            <a:ext cx="2590800" cy="384048"/>
          </a:xfrm>
          <a:prstGeom prst="rect">
            <a:avLst/>
          </a:prstGeom>
        </p:spPr>
        <p:txBody>
          <a:bodyPr vert="horz" anchor="ctr" anchorCtr="0"/>
          <a:lstStyle>
            <a:lvl1pPr algn="l" eaLnBrk="1" latinLnBrk="0" hangingPunct="1">
              <a:defRPr kumimoji="0" sz="1200">
                <a:solidFill>
                  <a:schemeClr val="tx2"/>
                </a:solidFill>
              </a:defRPr>
            </a:lvl1pPr>
          </a:lstStyle>
          <a:p>
            <a:pPr>
              <a:defRPr/>
            </a:pPr>
            <a:endParaRPr lang="hr-HR"/>
          </a:p>
        </p:txBody>
      </p:sp>
      <p:sp>
        <p:nvSpPr>
          <p:cNvPr id="10" name="Footer Placeholder 9"/>
          <p:cNvSpPr>
            <a:spLocks noGrp="1"/>
          </p:cNvSpPr>
          <p:nvPr>
            <p:ph type="ftr" sz="quarter" idx="3"/>
          </p:nvPr>
        </p:nvSpPr>
        <p:spPr>
          <a:xfrm>
            <a:off x="2133600" y="6203667"/>
            <a:ext cx="3581400" cy="384048"/>
          </a:xfrm>
          <a:prstGeom prst="rect">
            <a:avLst/>
          </a:prstGeom>
        </p:spPr>
        <p:txBody>
          <a:bodyPr vert="horz" anchor="ctr" anchorCtr="0"/>
          <a:lstStyle>
            <a:lvl1pPr algn="r" eaLnBrk="1" latinLnBrk="0" hangingPunct="1">
              <a:defRPr kumimoji="0" sz="1200">
                <a:solidFill>
                  <a:schemeClr val="tx2"/>
                </a:solidFill>
              </a:defRPr>
            </a:lvl1pPr>
          </a:lstStyle>
          <a:p>
            <a:pPr>
              <a:defRPr/>
            </a:pPr>
            <a:endParaRPr lang="hr-HR"/>
          </a:p>
        </p:txBody>
      </p:sp>
      <p:sp>
        <p:nvSpPr>
          <p:cNvPr id="22" name="Slide Number Placeholder 21"/>
          <p:cNvSpPr>
            <a:spLocks noGrp="1"/>
          </p:cNvSpPr>
          <p:nvPr>
            <p:ph type="sldNum" sz="quarter" idx="4"/>
          </p:nvPr>
        </p:nvSpPr>
        <p:spPr>
          <a:xfrm>
            <a:off x="8410575" y="6181531"/>
            <a:ext cx="609600" cy="457200"/>
          </a:xfrm>
          <a:prstGeom prst="rect">
            <a:avLst/>
          </a:prstGeom>
          <a:noFill/>
        </p:spPr>
        <p:txBody>
          <a:bodyPr vert="horz" lIns="0" tIns="0" rIns="0" bIns="0" anchor="ctr" anchorCtr="0">
            <a:noAutofit/>
          </a:bodyPr>
          <a:lstStyle>
            <a:lvl1pPr algn="ctr" eaLnBrk="1" latinLnBrk="0" hangingPunct="1">
              <a:defRPr kumimoji="0" sz="1600" baseline="0">
                <a:solidFill>
                  <a:schemeClr val="tx2"/>
                </a:solidFill>
              </a:defRPr>
            </a:lvl1pPr>
          </a:lstStyle>
          <a:p>
            <a:pPr>
              <a:defRPr/>
            </a:pPr>
            <a:fld id="{EA115D8F-392D-44B5-B8C1-DFA0D33C5FDB}" type="slidenum">
              <a:rPr lang="hr-HR" altLang="en-US" smtClean="0"/>
              <a:pPr>
                <a:defRPr/>
              </a:pPr>
              <a:t>‹#›</a:t>
            </a:fld>
            <a:endParaRPr lang="hr-HR" altLang="en-US"/>
          </a:p>
        </p:txBody>
      </p:sp>
      <p:sp>
        <p:nvSpPr>
          <p:cNvPr id="5" name="Title Placeholder 4"/>
          <p:cNvSpPr>
            <a:spLocks noGrp="1"/>
          </p:cNvSpPr>
          <p:nvPr>
            <p:ph type="title"/>
          </p:nvPr>
        </p:nvSpPr>
        <p:spPr>
          <a:xfrm>
            <a:off x="457200" y="152400"/>
            <a:ext cx="8229600" cy="1219200"/>
          </a:xfrm>
          <a:prstGeom prst="rect">
            <a:avLst/>
          </a:prstGeom>
          <a:ln w="6350" cap="rnd">
            <a:noFill/>
          </a:ln>
        </p:spPr>
        <p:txBody>
          <a:bodyPr vert="horz" anchor="b" anchorCtr="0">
            <a:normAutofit/>
          </a:bodyPr>
          <a:lstStyle/>
          <a:p>
            <a:r>
              <a:rPr kumimoji="0" lang="en-US" smtClean="0"/>
              <a:t>Click to edit Master title style</a:t>
            </a:r>
            <a:endParaRPr kumimoji="0" lang="en-US"/>
          </a:p>
        </p:txBody>
      </p:sp>
    </p:spTree>
  </p:cSld>
  <p:clrMap bg1="dk1" tx1="lt1" bg2="dk2" tx2="lt2" accent1="accent1" accent2="accent2" accent3="accent3" accent4="accent4" accent5="accent5" accent6="accent6" hlink="hlink" folHlink="folHlink"/>
  <p:sldLayoutIdLst>
    <p:sldLayoutId id="2147484202" r:id="rId1"/>
    <p:sldLayoutId id="2147484203" r:id="rId2"/>
    <p:sldLayoutId id="2147484204" r:id="rId3"/>
    <p:sldLayoutId id="2147484205" r:id="rId4"/>
    <p:sldLayoutId id="2147484206" r:id="rId5"/>
    <p:sldLayoutId id="2147484207" r:id="rId6"/>
    <p:sldLayoutId id="2147484208" r:id="rId7"/>
    <p:sldLayoutId id="2147484209" r:id="rId8"/>
    <p:sldLayoutId id="2147484210" r:id="rId9"/>
    <p:sldLayoutId id="2147484211" r:id="rId10"/>
    <p:sldLayoutId id="2147484212" r:id="rId11"/>
    <p:sldLayoutId id="2147484213" r:id="rId12"/>
    <p:sldLayoutId id="2147484214" r:id="rId13"/>
    <p:sldLayoutId id="2147484217" r:id="rId14"/>
  </p:sldLayoutIdLst>
  <p:transition>
    <p:wipe dir="d"/>
  </p:transition>
  <p:timing>
    <p:tnLst>
      <p:par>
        <p:cTn id="1" dur="indefinite" restart="never" nodeType="tmRoot"/>
      </p:par>
    </p:tnLst>
  </p:timing>
  <p:txStyles>
    <p:titleStyle>
      <a:lvl1pPr algn="l" rtl="0" eaLnBrk="1" latinLnBrk="0" hangingPunct="1">
        <a:spcBef>
          <a:spcPct val="0"/>
        </a:spcBef>
        <a:buNone/>
        <a:defRPr kumimoji="0" lang="en-US" sz="4200" b="0" kern="1200" spc="-100" baseline="0" dirty="0">
          <a:ln w="3200">
            <a:solidFill>
              <a:schemeClr val="bg2">
                <a:shade val="75000"/>
                <a:alpha val="25000"/>
              </a:schemeClr>
            </a:solidFill>
            <a:prstDash val="solid"/>
            <a:round/>
          </a:ln>
          <a:solidFill>
            <a:srgbClr val="F9F9F9"/>
          </a:solidFill>
          <a:effectLst>
            <a:innerShdw blurRad="50800" dist="25400" dir="13500000">
              <a:prstClr val="black">
                <a:alpha val="70000"/>
              </a:prstClr>
            </a:innerShdw>
          </a:effectLst>
          <a:latin typeface="+mj-lt"/>
          <a:ea typeface="+mj-ea"/>
          <a:cs typeface="+mj-cs"/>
        </a:defRPr>
      </a:lvl1pPr>
    </p:titleStyle>
    <p:bodyStyle>
      <a:lvl1pPr marL="274320" indent="-274320" algn="l" rtl="0" eaLnBrk="1" latinLnBrk="0" hangingPunct="1">
        <a:spcBef>
          <a:spcPts val="600"/>
        </a:spcBef>
        <a:buClr>
          <a:schemeClr val="accent2"/>
        </a:buClr>
        <a:buSzPct val="85000"/>
        <a:buFont typeface="Wingdings 2"/>
        <a:buChar char=""/>
        <a:defRPr kumimoji="0" sz="2600" kern="1200">
          <a:solidFill>
            <a:schemeClr val="tx1"/>
          </a:solidFill>
          <a:latin typeface="+mn-lt"/>
          <a:ea typeface="+mn-ea"/>
          <a:cs typeface="+mn-cs"/>
        </a:defRPr>
      </a:lvl1pPr>
      <a:lvl2pPr marL="640080" indent="-274320" algn="l" rtl="0" eaLnBrk="1" latinLnBrk="0" hangingPunct="1">
        <a:spcBef>
          <a:spcPts val="300"/>
        </a:spcBef>
        <a:buClr>
          <a:schemeClr val="accent2">
            <a:shade val="75000"/>
          </a:schemeClr>
        </a:buClr>
        <a:buSzPct val="85000"/>
        <a:buFont typeface="Wingdings 2"/>
        <a:buChar char=""/>
        <a:defRPr kumimoji="0" sz="2400" kern="1200">
          <a:solidFill>
            <a:schemeClr val="tx2"/>
          </a:solidFill>
          <a:latin typeface="+mn-lt"/>
          <a:ea typeface="+mn-ea"/>
          <a:cs typeface="+mn-cs"/>
        </a:defRPr>
      </a:lvl2pPr>
      <a:lvl3pPr marL="1005840" indent="-228600" algn="l" rtl="0" eaLnBrk="1" latinLnBrk="0" hangingPunct="1">
        <a:spcBef>
          <a:spcPts val="300"/>
        </a:spcBef>
        <a:buClr>
          <a:schemeClr val="accent2">
            <a:shade val="50000"/>
          </a:schemeClr>
        </a:buClr>
        <a:buSzPct val="85000"/>
        <a:buFont typeface="Wingdings 2"/>
        <a:buChar char=""/>
        <a:defRPr kumimoji="0" sz="2100" kern="1200">
          <a:solidFill>
            <a:schemeClr val="tx1"/>
          </a:solidFill>
          <a:latin typeface="+mn-lt"/>
          <a:ea typeface="+mn-ea"/>
          <a:cs typeface="+mn-cs"/>
        </a:defRPr>
      </a:lvl3pPr>
      <a:lvl4pPr marL="1280160" indent="-228600" algn="l" rtl="0" eaLnBrk="1" latinLnBrk="0" hangingPunct="1">
        <a:spcBef>
          <a:spcPts val="300"/>
        </a:spcBef>
        <a:buClr>
          <a:schemeClr val="accent2">
            <a:shade val="75000"/>
          </a:schemeClr>
        </a:buClr>
        <a:buSzPct val="85000"/>
        <a:buFont typeface="Wingdings 2" pitchFamily="18" charset="2"/>
        <a:buChar char=""/>
        <a:defRPr kumimoji="0" sz="1900" kern="1200">
          <a:solidFill>
            <a:schemeClr val="tx1"/>
          </a:solidFill>
          <a:latin typeface="+mn-lt"/>
          <a:ea typeface="+mn-ea"/>
          <a:cs typeface="+mn-cs"/>
        </a:defRPr>
      </a:lvl4pPr>
      <a:lvl5pPr marL="1554480" indent="-228600" algn="l" rtl="0" eaLnBrk="1" latinLnBrk="0" hangingPunct="1">
        <a:spcBef>
          <a:spcPts val="340"/>
        </a:spcBef>
        <a:buClr>
          <a:schemeClr val="accent2">
            <a:shade val="75000"/>
          </a:schemeClr>
        </a:buClr>
        <a:buSzPct val="85000"/>
        <a:buFont typeface="Wingdings 2" pitchFamily="18" charset="2"/>
        <a:buChar char=""/>
        <a:defRPr kumimoji="0" sz="1600" kern="1200">
          <a:solidFill>
            <a:schemeClr val="tx1"/>
          </a:solidFill>
          <a:latin typeface="+mn-lt"/>
          <a:ea typeface="+mn-ea"/>
          <a:cs typeface="+mn-cs"/>
        </a:defRPr>
      </a:lvl5pPr>
      <a:lvl6pPr marL="1828800" indent="-228600" algn="l" rtl="0" eaLnBrk="1" latinLnBrk="0" hangingPunct="1">
        <a:spcBef>
          <a:spcPts val="340"/>
        </a:spcBef>
        <a:buClr>
          <a:schemeClr val="accent2">
            <a:shade val="75000"/>
          </a:schemeClr>
        </a:buClr>
        <a:buSzPct val="85000"/>
        <a:buFont typeface="Wingdings 2" pitchFamily="18" charset="2"/>
        <a:buChar char="?"/>
        <a:defRPr kumimoji="0" sz="1700" kern="1200">
          <a:solidFill>
            <a:schemeClr val="tx1"/>
          </a:solidFill>
          <a:latin typeface="+mn-lt"/>
          <a:ea typeface="+mn-ea"/>
          <a:cs typeface="+mn-cs"/>
        </a:defRPr>
      </a:lvl6pPr>
      <a:lvl7pPr marL="2011680" indent="-182880" algn="l" rtl="0" eaLnBrk="1" latinLnBrk="0" hangingPunct="1">
        <a:spcBef>
          <a:spcPts val="340"/>
        </a:spcBef>
        <a:buClr>
          <a:schemeClr val="accent2">
            <a:shade val="75000"/>
          </a:schemeClr>
        </a:buClr>
        <a:buSzPct val="85000"/>
        <a:buFont typeface="Wingdings 2" pitchFamily="18" charset="2"/>
        <a:buChar char="?"/>
        <a:defRPr kumimoji="0" sz="1600" kern="1200" baseline="0">
          <a:solidFill>
            <a:schemeClr val="tx1"/>
          </a:solidFill>
          <a:latin typeface="+mn-lt"/>
          <a:ea typeface="+mn-ea"/>
          <a:cs typeface="+mn-cs"/>
        </a:defRPr>
      </a:lvl7pPr>
      <a:lvl8pPr marL="2286000" indent="-182880" algn="l" rtl="0"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8pPr>
      <a:lvl9pPr marL="2560320" indent="-182880" algn="l" rtl="0"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2.xml"/></Relationships>
</file>

<file path=ppt/slides/_rels/slide65.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1835696" y="1340768"/>
            <a:ext cx="5761037" cy="4114800"/>
          </a:xfrm>
        </p:spPr>
        <p:txBody>
          <a:bodyPr/>
          <a:lstStyle/>
          <a:p>
            <a:pPr marL="0" indent="0" algn="ctr">
              <a:buFont typeface="Wingdings" pitchFamily="2" charset="2"/>
              <a:buNone/>
              <a:defRPr/>
            </a:pPr>
            <a:r>
              <a:rPr lang="en-GB" sz="4000" b="1" i="1" dirty="0" smtClean="0">
                <a:solidFill>
                  <a:schemeClr val="bg1"/>
                </a:solidFill>
              </a:rPr>
              <a:t>PHYSICAL DISEASES, THE RELATIONSHIP OF DISEASES</a:t>
            </a:r>
            <a:br>
              <a:rPr lang="en-GB" sz="4000" b="1" i="1" dirty="0" smtClean="0">
                <a:solidFill>
                  <a:schemeClr val="bg1"/>
                </a:solidFill>
              </a:rPr>
            </a:br>
            <a:r>
              <a:rPr lang="en-GB" sz="4000" b="1" i="1" dirty="0" smtClean="0">
                <a:solidFill>
                  <a:schemeClr val="bg1"/>
                </a:solidFill>
              </a:rPr>
              <a:t>AND INJURIES</a:t>
            </a:r>
            <a:endParaRPr lang="sr-Latn-RS" dirty="0">
              <a:solidFill>
                <a:schemeClr val="bg1"/>
              </a:solidFill>
            </a:endParaRPr>
          </a:p>
        </p:txBody>
      </p:sp>
    </p:spTree>
  </p:cSld>
  <p:clrMapOvr>
    <a:masterClrMapping/>
  </p:clrMapOvr>
  <p:transition>
    <p:wipe dir="d"/>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p:nvPr>
        </p:nvSpPr>
        <p:spPr>
          <a:xfrm>
            <a:off x="1066800" y="857232"/>
            <a:ext cx="7543800" cy="5238768"/>
          </a:xfrm>
        </p:spPr>
        <p:txBody>
          <a:bodyPr/>
          <a:lstStyle/>
          <a:p>
            <a:pPr marL="341313" indent="-341313" algn="ctr">
              <a:buNone/>
              <a:defRPr/>
            </a:pPr>
            <a:r>
              <a:rPr lang="en-GB" b="1" dirty="0" smtClean="0">
                <a:solidFill>
                  <a:schemeClr val="bg1"/>
                </a:solidFill>
              </a:rPr>
              <a:t>A clear difference between natural and violent health damage:</a:t>
            </a:r>
          </a:p>
          <a:p>
            <a:pPr marL="341313" indent="-341313" algn="ctr">
              <a:buNone/>
              <a:defRPr/>
            </a:pPr>
            <a:endParaRPr lang="en-GB" b="1" dirty="0" smtClean="0">
              <a:solidFill>
                <a:schemeClr val="bg1"/>
              </a:solidFill>
            </a:endParaRPr>
          </a:p>
          <a:p>
            <a:pPr marL="341313" indent="-341313" algn="ctr">
              <a:buNone/>
              <a:defRPr/>
            </a:pPr>
            <a:r>
              <a:rPr lang="en-GB" b="1" dirty="0" smtClean="0">
                <a:solidFill>
                  <a:schemeClr val="bg1"/>
                </a:solidFill>
              </a:rPr>
              <a:t>Myocardial infarction caused by coronary disease (death is natural)</a:t>
            </a:r>
          </a:p>
          <a:p>
            <a:pPr marL="341313" indent="-341313" algn="ctr">
              <a:buNone/>
              <a:defRPr/>
            </a:pPr>
            <a:endParaRPr lang="en-GB" b="1" dirty="0" smtClean="0">
              <a:solidFill>
                <a:schemeClr val="bg1"/>
              </a:solidFill>
            </a:endParaRPr>
          </a:p>
          <a:p>
            <a:pPr marL="341313" indent="-341313" algn="ctr">
              <a:buNone/>
              <a:defRPr/>
            </a:pPr>
            <a:r>
              <a:rPr lang="en-GB" b="1" dirty="0" smtClean="0">
                <a:solidFill>
                  <a:schemeClr val="bg1"/>
                </a:solidFill>
              </a:rPr>
              <a:t>Head shot with brain tissue destruction (death is violent)</a:t>
            </a:r>
          </a:p>
        </p:txBody>
      </p:sp>
    </p:spTree>
  </p:cSld>
  <p:clrMapOvr>
    <a:masterClrMapping/>
  </p:clrMapOvr>
  <p:transition>
    <p:wipe dir="d"/>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p:nvPr>
        </p:nvSpPr>
        <p:spPr>
          <a:xfrm>
            <a:off x="1066800" y="642918"/>
            <a:ext cx="7543800" cy="5453082"/>
          </a:xfrm>
        </p:spPr>
        <p:txBody>
          <a:bodyPr/>
          <a:lstStyle/>
          <a:p>
            <a:pPr marL="0" indent="0" algn="ctr">
              <a:lnSpc>
                <a:spcPct val="90000"/>
              </a:lnSpc>
              <a:buNone/>
              <a:defRPr/>
            </a:pPr>
            <a:r>
              <a:rPr lang="en-GB" b="1" dirty="0" smtClean="0">
                <a:solidFill>
                  <a:schemeClr val="bg1"/>
                </a:solidFill>
              </a:rPr>
              <a:t>Some pathological conditions can be both </a:t>
            </a:r>
            <a:r>
              <a:rPr lang="en-GB" b="1" dirty="0" err="1" smtClean="0">
                <a:solidFill>
                  <a:schemeClr val="bg1"/>
                </a:solidFill>
              </a:rPr>
              <a:t>morbose</a:t>
            </a:r>
            <a:r>
              <a:rPr lang="en-GB" b="1" dirty="0" smtClean="0">
                <a:solidFill>
                  <a:schemeClr val="bg1"/>
                </a:solidFill>
              </a:rPr>
              <a:t> and traumatic origin</a:t>
            </a:r>
          </a:p>
          <a:p>
            <a:pPr marL="0" indent="0" algn="ctr">
              <a:lnSpc>
                <a:spcPct val="90000"/>
              </a:lnSpc>
              <a:buNone/>
              <a:defRPr/>
            </a:pPr>
            <a:endParaRPr lang="en-GB" b="1" dirty="0" smtClean="0">
              <a:solidFill>
                <a:schemeClr val="bg1"/>
              </a:solidFill>
            </a:endParaRPr>
          </a:p>
          <a:p>
            <a:pPr marL="0" indent="0" algn="ctr">
              <a:lnSpc>
                <a:spcPct val="90000"/>
              </a:lnSpc>
              <a:buNone/>
              <a:defRPr/>
            </a:pPr>
            <a:r>
              <a:rPr lang="en-GB" b="1" dirty="0" smtClean="0">
                <a:solidFill>
                  <a:schemeClr val="bg1"/>
                </a:solidFill>
              </a:rPr>
              <a:t>- </a:t>
            </a:r>
            <a:r>
              <a:rPr lang="en-GB" b="1" dirty="0" err="1" smtClean="0">
                <a:solidFill>
                  <a:schemeClr val="bg1"/>
                </a:solidFill>
              </a:rPr>
              <a:t>Phlebothrombosis</a:t>
            </a:r>
            <a:r>
              <a:rPr lang="en-GB" b="1" dirty="0" smtClean="0">
                <a:solidFill>
                  <a:schemeClr val="bg1"/>
                </a:solidFill>
              </a:rPr>
              <a:t> and </a:t>
            </a:r>
            <a:r>
              <a:rPr lang="en-GB" b="1" dirty="0" err="1" smtClean="0">
                <a:solidFill>
                  <a:schemeClr val="bg1"/>
                </a:solidFill>
              </a:rPr>
              <a:t>thromboembolism</a:t>
            </a:r>
            <a:endParaRPr lang="en-GB" b="1" dirty="0" smtClean="0">
              <a:solidFill>
                <a:schemeClr val="bg1"/>
              </a:solidFill>
            </a:endParaRPr>
          </a:p>
          <a:p>
            <a:pPr marL="0" indent="0" algn="ctr">
              <a:lnSpc>
                <a:spcPct val="90000"/>
              </a:lnSpc>
              <a:buNone/>
              <a:defRPr/>
            </a:pPr>
            <a:r>
              <a:rPr lang="en-GB" b="1" dirty="0" smtClean="0">
                <a:solidFill>
                  <a:schemeClr val="bg1"/>
                </a:solidFill>
              </a:rPr>
              <a:t>- Bronchopneumonia</a:t>
            </a:r>
          </a:p>
          <a:p>
            <a:pPr marL="0" indent="0" algn="ctr">
              <a:lnSpc>
                <a:spcPct val="90000"/>
              </a:lnSpc>
              <a:buNone/>
              <a:defRPr/>
            </a:pPr>
            <a:r>
              <a:rPr lang="en-GB" b="1" dirty="0" smtClean="0">
                <a:solidFill>
                  <a:schemeClr val="bg1"/>
                </a:solidFill>
              </a:rPr>
              <a:t>- </a:t>
            </a:r>
            <a:r>
              <a:rPr lang="en-GB" b="1" dirty="0" err="1" smtClean="0">
                <a:solidFill>
                  <a:schemeClr val="bg1"/>
                </a:solidFill>
              </a:rPr>
              <a:t>Intracerebral</a:t>
            </a:r>
            <a:r>
              <a:rPr lang="en-GB" b="1" dirty="0" smtClean="0">
                <a:solidFill>
                  <a:schemeClr val="bg1"/>
                </a:solidFill>
              </a:rPr>
              <a:t> </a:t>
            </a:r>
            <a:r>
              <a:rPr lang="en-GB" b="1" dirty="0" err="1" smtClean="0">
                <a:solidFill>
                  <a:schemeClr val="bg1"/>
                </a:solidFill>
              </a:rPr>
              <a:t>hemorrhage</a:t>
            </a:r>
            <a:endParaRPr lang="en-GB" b="1" dirty="0" smtClean="0">
              <a:solidFill>
                <a:schemeClr val="bg1"/>
              </a:solidFill>
            </a:endParaRPr>
          </a:p>
          <a:p>
            <a:pPr marL="0" indent="0" algn="ctr">
              <a:lnSpc>
                <a:spcPct val="90000"/>
              </a:lnSpc>
              <a:buNone/>
              <a:defRPr/>
            </a:pPr>
            <a:r>
              <a:rPr lang="en-GB" b="1" dirty="0" smtClean="0">
                <a:solidFill>
                  <a:schemeClr val="bg1"/>
                </a:solidFill>
              </a:rPr>
              <a:t>- Purulent </a:t>
            </a:r>
            <a:r>
              <a:rPr lang="en-GB" b="1" dirty="0" err="1" smtClean="0">
                <a:solidFill>
                  <a:schemeClr val="bg1"/>
                </a:solidFill>
              </a:rPr>
              <a:t>leptomeningitis</a:t>
            </a:r>
            <a:r>
              <a:rPr lang="en-GB" b="1" dirty="0" smtClean="0">
                <a:solidFill>
                  <a:schemeClr val="bg1"/>
                </a:solidFill>
              </a:rPr>
              <a:t> </a:t>
            </a:r>
          </a:p>
          <a:p>
            <a:pPr marL="0" indent="0" algn="ctr">
              <a:lnSpc>
                <a:spcPct val="90000"/>
              </a:lnSpc>
              <a:buNone/>
              <a:defRPr/>
            </a:pPr>
            <a:endParaRPr lang="en-GB" b="1" dirty="0" smtClean="0">
              <a:solidFill>
                <a:schemeClr val="bg1"/>
              </a:solidFill>
            </a:endParaRPr>
          </a:p>
          <a:p>
            <a:pPr marL="0" indent="0" algn="ctr">
              <a:lnSpc>
                <a:spcPct val="90000"/>
              </a:lnSpc>
              <a:buNone/>
              <a:defRPr/>
            </a:pPr>
            <a:r>
              <a:rPr lang="en-GB" b="1" dirty="0" smtClean="0">
                <a:solidFill>
                  <a:schemeClr val="bg1"/>
                </a:solidFill>
              </a:rPr>
              <a:t>Task of forensic expert is to determine the origin of health damage in a particular case</a:t>
            </a:r>
          </a:p>
          <a:p>
            <a:pPr marL="0" indent="0" algn="ctr">
              <a:lnSpc>
                <a:spcPct val="90000"/>
              </a:lnSpc>
              <a:buNone/>
              <a:defRPr/>
            </a:pPr>
            <a:endParaRPr lang="en-GB" b="1" dirty="0" smtClean="0">
              <a:solidFill>
                <a:schemeClr val="bg1"/>
              </a:solidFill>
            </a:endParaRPr>
          </a:p>
        </p:txBody>
      </p:sp>
    </p:spTree>
  </p:cSld>
  <p:clrMapOvr>
    <a:masterClrMapping/>
  </p:clrMapOvr>
  <p:transition>
    <p:wipe dir="d"/>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defRPr/>
            </a:pPr>
            <a:r>
              <a:rPr lang="en-GB" dirty="0" err="1" smtClean="0">
                <a:solidFill>
                  <a:schemeClr val="bg1"/>
                </a:solidFill>
              </a:rPr>
              <a:t>Thromboembolism</a:t>
            </a:r>
            <a:endParaRPr lang="en-US" dirty="0">
              <a:solidFill>
                <a:schemeClr val="bg1"/>
              </a:solidFill>
            </a:endParaRPr>
          </a:p>
        </p:txBody>
      </p:sp>
      <p:pic>
        <p:nvPicPr>
          <p:cNvPr id="43012" name="Picture 7" descr="embolija"/>
          <p:cNvPicPr>
            <a:picLocks noGrp="1" noChangeAspect="1" noChangeArrowheads="1"/>
          </p:cNvPicPr>
          <p:nvPr>
            <p:ph sz="half" idx="1"/>
          </p:nvPr>
        </p:nvPicPr>
        <p:blipFill>
          <a:blip r:embed="rId2" cstate="print">
            <a:lum bright="12000" contrast="12000"/>
          </a:blip>
          <a:srcRect/>
          <a:stretch>
            <a:fillRect/>
          </a:stretch>
        </p:blipFill>
        <p:spPr>
          <a:xfrm>
            <a:off x="214313" y="1857375"/>
            <a:ext cx="4357687" cy="4714875"/>
          </a:xfrm>
          <a:noFill/>
        </p:spPr>
      </p:pic>
      <p:pic>
        <p:nvPicPr>
          <p:cNvPr id="43011" name="Picture 12" descr="tromboembolija 2"/>
          <p:cNvPicPr>
            <a:picLocks noGrp="1" noChangeAspect="1" noChangeArrowheads="1"/>
          </p:cNvPicPr>
          <p:nvPr>
            <p:ph sz="half" idx="2"/>
          </p:nvPr>
        </p:nvPicPr>
        <p:blipFill>
          <a:blip r:embed="rId3" cstate="print">
            <a:lum bright="6000" contrast="18000"/>
          </a:blip>
          <a:stretch>
            <a:fillRect/>
          </a:stretch>
        </p:blipFill>
        <p:spPr>
          <a:xfrm>
            <a:off x="4648200" y="2287785"/>
            <a:ext cx="4059238" cy="3044429"/>
          </a:xfrm>
          <a:noFill/>
        </p:spPr>
      </p:pic>
    </p:spTree>
  </p:cSld>
  <p:clrMapOvr>
    <a:masterClrMapping/>
  </p:clrMapOvr>
  <p:transition>
    <p:wipe dir="d"/>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4313" y="304800"/>
            <a:ext cx="8715375" cy="1431925"/>
          </a:xfrm>
        </p:spPr>
        <p:txBody>
          <a:bodyPr>
            <a:normAutofit/>
          </a:bodyPr>
          <a:lstStyle/>
          <a:p>
            <a:pPr algn="ctr">
              <a:defRPr/>
            </a:pPr>
            <a:r>
              <a:rPr lang="en-GB" dirty="0" err="1" smtClean="0">
                <a:solidFill>
                  <a:schemeClr val="bg1"/>
                </a:solidFill>
              </a:rPr>
              <a:t>Intracerebral</a:t>
            </a:r>
            <a:r>
              <a:rPr lang="en-GB" dirty="0" smtClean="0">
                <a:solidFill>
                  <a:schemeClr val="bg1"/>
                </a:solidFill>
              </a:rPr>
              <a:t> </a:t>
            </a:r>
            <a:r>
              <a:rPr lang="en-GB" dirty="0" err="1" smtClean="0">
                <a:solidFill>
                  <a:schemeClr val="bg1"/>
                </a:solidFill>
              </a:rPr>
              <a:t>hemorrhage</a:t>
            </a:r>
            <a:r>
              <a:rPr lang="en-GB" dirty="0" smtClean="0">
                <a:solidFill>
                  <a:schemeClr val="bg1"/>
                </a:solidFill>
              </a:rPr>
              <a:t/>
            </a:r>
            <a:br>
              <a:rPr lang="en-GB" dirty="0" smtClean="0">
                <a:solidFill>
                  <a:schemeClr val="bg1"/>
                </a:solidFill>
              </a:rPr>
            </a:br>
            <a:r>
              <a:rPr lang="en-GB" dirty="0" err="1" smtClean="0">
                <a:solidFill>
                  <a:schemeClr val="bg1"/>
                </a:solidFill>
              </a:rPr>
              <a:t>Morbose</a:t>
            </a:r>
            <a:r>
              <a:rPr lang="en-GB" dirty="0" smtClean="0">
                <a:solidFill>
                  <a:schemeClr val="bg1"/>
                </a:solidFill>
              </a:rPr>
              <a:t>                   Traumatic</a:t>
            </a:r>
            <a:endParaRPr lang="en-US" b="0" dirty="0">
              <a:solidFill>
                <a:schemeClr val="bg1"/>
              </a:solidFill>
            </a:endParaRPr>
          </a:p>
        </p:txBody>
      </p:sp>
      <p:pic>
        <p:nvPicPr>
          <p:cNvPr id="44036" name="Picture 8" descr="Milan 1"/>
          <p:cNvPicPr>
            <a:picLocks noGrp="1" noChangeAspect="1" noChangeArrowheads="1"/>
          </p:cNvPicPr>
          <p:nvPr>
            <p:ph sz="half" idx="1"/>
          </p:nvPr>
        </p:nvPicPr>
        <p:blipFill>
          <a:blip r:embed="rId2" cstate="print">
            <a:lum contrast="24000"/>
          </a:blip>
          <a:stretch>
            <a:fillRect/>
          </a:stretch>
        </p:blipFill>
        <p:spPr>
          <a:xfrm>
            <a:off x="457200" y="2506123"/>
            <a:ext cx="4059238" cy="2607753"/>
          </a:xfrm>
          <a:noFill/>
        </p:spPr>
      </p:pic>
      <p:pic>
        <p:nvPicPr>
          <p:cNvPr id="44035" name="Picture 7" descr="ich 2"/>
          <p:cNvPicPr>
            <a:picLocks noGrp="1" noChangeAspect="1" noChangeArrowheads="1"/>
          </p:cNvPicPr>
          <p:nvPr>
            <p:ph sz="half" idx="2"/>
          </p:nvPr>
        </p:nvPicPr>
        <p:blipFill>
          <a:blip r:embed="rId3" cstate="print"/>
          <a:stretch>
            <a:fillRect/>
          </a:stretch>
        </p:blipFill>
        <p:spPr>
          <a:xfrm>
            <a:off x="4860032" y="1844824"/>
            <a:ext cx="3769314" cy="4572000"/>
          </a:xfrm>
          <a:noFill/>
        </p:spPr>
      </p:pic>
    </p:spTree>
  </p:cSld>
  <p:clrMapOvr>
    <a:masterClrMapping/>
  </p:clrMapOvr>
  <p:transition>
    <p:wipe dir="d"/>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250825" y="115888"/>
            <a:ext cx="8893175" cy="6742112"/>
          </a:xfrm>
          <a:prstGeom prst="rect">
            <a:avLst/>
          </a:prstGeom>
        </p:spPr>
        <p:txBody>
          <a:bodyPr wrap="square">
            <a:spAutoFit/>
          </a:bodyPr>
          <a:lstStyle/>
          <a:p>
            <a:pPr marL="609600" indent="-609600" algn="ctr" eaLnBrk="1" hangingPunct="1">
              <a:spcBef>
                <a:spcPct val="20000"/>
              </a:spcBef>
              <a:defRPr/>
            </a:pPr>
            <a:r>
              <a:rPr lang="en-GB" sz="2800" b="1" i="1" u="none" kern="0" dirty="0" smtClean="0">
                <a:solidFill>
                  <a:schemeClr val="bg1"/>
                </a:solidFill>
                <a:latin typeface="Arial"/>
              </a:rPr>
              <a:t>Forensic medicine problems of the relationship between disease and injury: </a:t>
            </a:r>
          </a:p>
          <a:p>
            <a:pPr marL="609600" indent="-609600" algn="ctr" eaLnBrk="1" hangingPunct="1">
              <a:spcBef>
                <a:spcPct val="20000"/>
              </a:spcBef>
              <a:defRPr/>
            </a:pPr>
            <a:endParaRPr lang="en-GB" sz="2800" b="1" i="1" u="none" kern="0" dirty="0" smtClean="0">
              <a:solidFill>
                <a:schemeClr val="bg1"/>
              </a:solidFill>
              <a:latin typeface="Arial"/>
            </a:endParaRPr>
          </a:p>
          <a:p>
            <a:pPr marL="609600" indent="-609600" algn="ctr" eaLnBrk="1" hangingPunct="1">
              <a:spcBef>
                <a:spcPct val="20000"/>
              </a:spcBef>
              <a:defRPr/>
            </a:pPr>
            <a:r>
              <a:rPr lang="en-GB" sz="2800" b="1" i="1" u="none" kern="0" dirty="0" smtClean="0">
                <a:solidFill>
                  <a:schemeClr val="bg1"/>
                </a:solidFill>
                <a:latin typeface="Arial"/>
              </a:rPr>
              <a:t>Establishing a causal link between disease and injury</a:t>
            </a:r>
          </a:p>
          <a:p>
            <a:pPr marL="609600" indent="-609600" algn="ctr" eaLnBrk="1" hangingPunct="1">
              <a:spcBef>
                <a:spcPct val="20000"/>
              </a:spcBef>
              <a:defRPr/>
            </a:pPr>
            <a:r>
              <a:rPr lang="en-GB" sz="2800" b="1" i="1" u="none" kern="0" dirty="0" smtClean="0">
                <a:solidFill>
                  <a:schemeClr val="bg1"/>
                </a:solidFill>
                <a:latin typeface="Arial"/>
              </a:rPr>
              <a:t>EXISTS DOES                          NOT EXIST </a:t>
            </a:r>
          </a:p>
          <a:p>
            <a:pPr marL="609600" indent="-609600" algn="ctr" eaLnBrk="1" hangingPunct="1">
              <a:spcBef>
                <a:spcPct val="20000"/>
              </a:spcBef>
              <a:defRPr/>
            </a:pPr>
            <a:r>
              <a:rPr lang="en-US" sz="2800" b="1" u="none" kern="0" dirty="0" smtClean="0">
                <a:solidFill>
                  <a:schemeClr val="bg1"/>
                </a:solidFill>
                <a:latin typeface="Arial"/>
                <a:sym typeface="Symbol" pitchFamily="18" charset="2"/>
              </a:rPr>
              <a:t></a:t>
            </a:r>
            <a:endParaRPr lang="en-US" sz="2800" b="1" u="none" kern="0" dirty="0">
              <a:solidFill>
                <a:schemeClr val="bg1"/>
              </a:solidFill>
              <a:latin typeface="Arial"/>
            </a:endParaRPr>
          </a:p>
          <a:p>
            <a:pPr marL="609600" indent="-609600" algn="ctr" eaLnBrk="1" hangingPunct="1">
              <a:spcBef>
                <a:spcPct val="20000"/>
              </a:spcBef>
              <a:defRPr/>
            </a:pPr>
            <a:r>
              <a:rPr lang="en-GB" sz="2800" b="1" u="none" kern="0" dirty="0" smtClean="0">
                <a:solidFill>
                  <a:schemeClr val="bg1"/>
                </a:solidFill>
                <a:latin typeface="Arial"/>
              </a:rPr>
              <a:t>DETERMINATION OF THE ORIGIN OF DEATH</a:t>
            </a:r>
          </a:p>
          <a:p>
            <a:pPr marL="609600" indent="-609600" algn="ctr" eaLnBrk="1" hangingPunct="1">
              <a:spcBef>
                <a:spcPct val="20000"/>
              </a:spcBef>
              <a:defRPr/>
            </a:pPr>
            <a:r>
              <a:rPr lang="en-GB" sz="2800" b="1" u="none" kern="0" dirty="0" smtClean="0">
                <a:solidFill>
                  <a:schemeClr val="bg1"/>
                </a:solidFill>
                <a:latin typeface="Arial"/>
              </a:rPr>
              <a:t>Death was caused by  </a:t>
            </a:r>
          </a:p>
          <a:p>
            <a:pPr marL="609600" indent="-609600" algn="ctr" eaLnBrk="1" hangingPunct="1">
              <a:spcBef>
                <a:spcPct val="20000"/>
              </a:spcBef>
              <a:defRPr/>
            </a:pPr>
            <a:r>
              <a:rPr lang="en-GB" sz="2800" b="1" u="none" kern="0" dirty="0" smtClean="0">
                <a:solidFill>
                  <a:schemeClr val="bg1"/>
                </a:solidFill>
                <a:latin typeface="Arial"/>
              </a:rPr>
              <a:t>natural                     injury </a:t>
            </a:r>
          </a:p>
          <a:p>
            <a:pPr marL="609600" indent="-609600" algn="ctr" eaLnBrk="1" hangingPunct="1">
              <a:spcBef>
                <a:spcPct val="20000"/>
              </a:spcBef>
              <a:defRPr/>
            </a:pPr>
            <a:r>
              <a:rPr lang="en-GB" sz="2800" b="1" u="none" kern="0" dirty="0" smtClean="0">
                <a:solidFill>
                  <a:schemeClr val="bg1"/>
                </a:solidFill>
                <a:latin typeface="Arial"/>
              </a:rPr>
              <a:t>to their co-operation</a:t>
            </a:r>
          </a:p>
          <a:p>
            <a:pPr marL="609600" indent="-609600" algn="ctr" eaLnBrk="1" hangingPunct="1">
              <a:spcBef>
                <a:spcPct val="20000"/>
              </a:spcBef>
              <a:defRPr/>
            </a:pPr>
            <a:r>
              <a:rPr lang="en-US" sz="2800" b="1" u="none" kern="0" dirty="0" smtClean="0">
                <a:solidFill>
                  <a:schemeClr val="bg1"/>
                </a:solidFill>
                <a:latin typeface="Arial"/>
              </a:rPr>
              <a:t> </a:t>
            </a:r>
            <a:r>
              <a:rPr lang="sl-SI" sz="2800" b="1" u="none" kern="0" dirty="0" smtClean="0">
                <a:solidFill>
                  <a:schemeClr val="bg1"/>
                </a:solidFill>
                <a:latin typeface="Arial"/>
              </a:rPr>
              <a:t> </a:t>
            </a:r>
            <a:r>
              <a:rPr lang="en-US" sz="2800" b="1" u="none" kern="0" dirty="0" smtClean="0">
                <a:solidFill>
                  <a:schemeClr val="bg1"/>
                </a:solidFill>
                <a:latin typeface="Arial"/>
                <a:sym typeface="Symbol" pitchFamily="18" charset="2"/>
              </a:rPr>
              <a:t></a:t>
            </a:r>
            <a:r>
              <a:rPr lang="en-US" sz="2800" b="1" u="none" kern="0" dirty="0" smtClean="0">
                <a:solidFill>
                  <a:schemeClr val="bg1"/>
                </a:solidFill>
                <a:latin typeface="Arial"/>
              </a:rPr>
              <a:t>	</a:t>
            </a:r>
          </a:p>
          <a:p>
            <a:pPr marL="609600" indent="-609600" algn="ctr" eaLnBrk="1" hangingPunct="1">
              <a:spcBef>
                <a:spcPct val="20000"/>
              </a:spcBef>
              <a:defRPr/>
            </a:pPr>
            <a:r>
              <a:rPr lang="en-GB" sz="2800" b="1" u="none" kern="0" dirty="0" smtClean="0">
                <a:solidFill>
                  <a:schemeClr val="bg1"/>
                </a:solidFill>
                <a:latin typeface="Arial"/>
              </a:rPr>
              <a:t>Proper qualification of injuries </a:t>
            </a:r>
          </a:p>
        </p:txBody>
      </p:sp>
    </p:spTree>
  </p:cSld>
  <p:clrMapOvr>
    <a:masterClrMapping/>
  </p:clrMapOvr>
  <p:transition>
    <p:wipe dir="d"/>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1"/>
          <p:cNvSpPr>
            <a:spLocks noChangeArrowheads="1"/>
          </p:cNvSpPr>
          <p:nvPr/>
        </p:nvSpPr>
        <p:spPr bwMode="auto">
          <a:xfrm>
            <a:off x="0" y="333375"/>
            <a:ext cx="8964613" cy="5152180"/>
          </a:xfrm>
          <a:prstGeom prst="rect">
            <a:avLst/>
          </a:prstGeom>
          <a:noFill/>
          <a:ln w="9525">
            <a:noFill/>
            <a:miter lim="800000"/>
            <a:headEnd/>
            <a:tailEnd/>
          </a:ln>
        </p:spPr>
        <p:txBody>
          <a:bodyPr>
            <a:spAutoFit/>
          </a:bodyPr>
          <a:lstStyle/>
          <a:p>
            <a:pPr algn="ctr" eaLnBrk="1" hangingPunct="1">
              <a:lnSpc>
                <a:spcPct val="130000"/>
              </a:lnSpc>
            </a:pPr>
            <a:r>
              <a:rPr lang="en-GB" altLang="en-US" b="1" u="none" dirty="0" smtClean="0">
                <a:solidFill>
                  <a:schemeClr val="bg1"/>
                </a:solidFill>
              </a:rPr>
              <a:t>Mutually dependent injury and disease:</a:t>
            </a:r>
          </a:p>
          <a:p>
            <a:pPr algn="just" eaLnBrk="1" hangingPunct="1">
              <a:lnSpc>
                <a:spcPct val="140000"/>
              </a:lnSpc>
            </a:pPr>
            <a:r>
              <a:rPr lang="en-GB" altLang="en-US" sz="3200" b="1" u="none" dirty="0" smtClean="0">
                <a:solidFill>
                  <a:schemeClr val="bg1"/>
                </a:solidFill>
              </a:rPr>
              <a:t>Damage to health that is "the product of mutual relationships and alternating effects between injury and disease"</a:t>
            </a:r>
          </a:p>
          <a:p>
            <a:pPr algn="just" eaLnBrk="1" hangingPunct="1">
              <a:lnSpc>
                <a:spcPct val="140000"/>
              </a:lnSpc>
            </a:pPr>
            <a:r>
              <a:rPr lang="en-GB" altLang="en-US" sz="3200" b="1" u="none" dirty="0" smtClean="0">
                <a:solidFill>
                  <a:schemeClr val="bg1"/>
                </a:solidFill>
              </a:rPr>
              <a:t>              (a) Traumatic disease</a:t>
            </a:r>
          </a:p>
          <a:p>
            <a:pPr algn="just" eaLnBrk="1" hangingPunct="1">
              <a:lnSpc>
                <a:spcPct val="140000"/>
              </a:lnSpc>
            </a:pPr>
            <a:r>
              <a:rPr lang="en-GB" altLang="en-US" sz="3200" b="1" u="none" dirty="0" smtClean="0">
                <a:solidFill>
                  <a:schemeClr val="bg1"/>
                </a:solidFill>
              </a:rPr>
              <a:t>              (b) </a:t>
            </a:r>
            <a:r>
              <a:rPr lang="en-GB" altLang="en-US" sz="3200" b="1" u="none" dirty="0" err="1" smtClean="0">
                <a:solidFill>
                  <a:schemeClr val="bg1"/>
                </a:solidFill>
              </a:rPr>
              <a:t>Morbose</a:t>
            </a:r>
            <a:r>
              <a:rPr lang="en-GB" altLang="en-US" sz="3200" b="1" u="none" dirty="0" smtClean="0">
                <a:solidFill>
                  <a:schemeClr val="bg1"/>
                </a:solidFill>
              </a:rPr>
              <a:t> injury</a:t>
            </a:r>
          </a:p>
        </p:txBody>
      </p:sp>
    </p:spTree>
  </p:cSld>
  <p:clrMapOvr>
    <a:masterClrMapping/>
  </p:clrMapOvr>
  <p:transition>
    <p:wipe dir="d"/>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2204864"/>
            <a:ext cx="8229600" cy="4464496"/>
          </a:xfrm>
        </p:spPr>
        <p:txBody>
          <a:bodyPr/>
          <a:lstStyle/>
          <a:p>
            <a:pPr algn="ctr">
              <a:lnSpc>
                <a:spcPct val="90000"/>
              </a:lnSpc>
              <a:buNone/>
              <a:defRPr/>
            </a:pPr>
            <a:r>
              <a:rPr lang="en-GB" b="1" u="sng" dirty="0" smtClean="0">
                <a:solidFill>
                  <a:schemeClr val="bg1"/>
                </a:solidFill>
              </a:rPr>
              <a:t>Caused by</a:t>
            </a:r>
            <a:r>
              <a:rPr lang="en-GB" sz="2800" b="1" u="sng" dirty="0" smtClean="0">
                <a:solidFill>
                  <a:schemeClr val="bg1"/>
                </a:solidFill>
              </a:rPr>
              <a:t> previous injury </a:t>
            </a:r>
            <a:r>
              <a:rPr lang="en-GB" b="1" u="sng" dirty="0" smtClean="0">
                <a:solidFill>
                  <a:schemeClr val="bg1"/>
                </a:solidFill>
              </a:rPr>
              <a:t>:</a:t>
            </a:r>
          </a:p>
          <a:p>
            <a:pPr algn="ctr">
              <a:lnSpc>
                <a:spcPct val="90000"/>
              </a:lnSpc>
              <a:buNone/>
              <a:defRPr/>
            </a:pPr>
            <a:r>
              <a:rPr lang="en-GB" dirty="0" smtClean="0">
                <a:solidFill>
                  <a:schemeClr val="bg1"/>
                </a:solidFill>
              </a:rPr>
              <a:t>Hypostatic bronchopneumonia in head injuries</a:t>
            </a:r>
          </a:p>
          <a:p>
            <a:pPr algn="ctr">
              <a:lnSpc>
                <a:spcPct val="90000"/>
              </a:lnSpc>
              <a:buNone/>
              <a:defRPr/>
            </a:pPr>
            <a:r>
              <a:rPr lang="en-GB" dirty="0" smtClean="0">
                <a:solidFill>
                  <a:schemeClr val="bg1"/>
                </a:solidFill>
              </a:rPr>
              <a:t>-post-traumatic epilepsy</a:t>
            </a:r>
          </a:p>
          <a:p>
            <a:pPr algn="ctr">
              <a:lnSpc>
                <a:spcPct val="90000"/>
              </a:lnSpc>
              <a:buNone/>
              <a:defRPr/>
            </a:pPr>
            <a:r>
              <a:rPr lang="en-GB" sz="2800" b="1" u="sng" dirty="0" smtClean="0">
                <a:solidFill>
                  <a:schemeClr val="bg1"/>
                </a:solidFill>
              </a:rPr>
              <a:t>exacerbated by a subsequent injury </a:t>
            </a:r>
            <a:r>
              <a:rPr lang="en-GB" b="1" u="sng" dirty="0" smtClean="0">
                <a:solidFill>
                  <a:schemeClr val="bg1"/>
                </a:solidFill>
              </a:rPr>
              <a:t>:</a:t>
            </a:r>
          </a:p>
          <a:p>
            <a:pPr algn="ctr">
              <a:lnSpc>
                <a:spcPct val="90000"/>
              </a:lnSpc>
              <a:buNone/>
              <a:defRPr/>
            </a:pPr>
            <a:r>
              <a:rPr lang="en-GB" b="1" u="sng" dirty="0" smtClean="0">
                <a:solidFill>
                  <a:schemeClr val="bg1"/>
                </a:solidFill>
              </a:rPr>
              <a:t>-</a:t>
            </a:r>
            <a:r>
              <a:rPr lang="en-GB" dirty="0" smtClean="0">
                <a:solidFill>
                  <a:schemeClr val="bg1"/>
                </a:solidFill>
              </a:rPr>
              <a:t>exacerbation of diabetes due to trauma</a:t>
            </a:r>
          </a:p>
          <a:p>
            <a:pPr algn="ctr">
              <a:lnSpc>
                <a:spcPct val="90000"/>
              </a:lnSpc>
              <a:buNone/>
              <a:defRPr/>
            </a:pPr>
            <a:r>
              <a:rPr lang="en-GB" dirty="0" smtClean="0">
                <a:solidFill>
                  <a:schemeClr val="bg1"/>
                </a:solidFill>
              </a:rPr>
              <a:t>-exacerbation of chronic ulcer (stress ulcer) – bleeding - </a:t>
            </a:r>
            <a:r>
              <a:rPr lang="en-GB" dirty="0" err="1" smtClean="0">
                <a:solidFill>
                  <a:schemeClr val="bg1"/>
                </a:solidFill>
              </a:rPr>
              <a:t>exsanguination</a:t>
            </a:r>
            <a:endParaRPr lang="en-GB" dirty="0" smtClean="0">
              <a:solidFill>
                <a:schemeClr val="bg1"/>
              </a:solidFill>
            </a:endParaRPr>
          </a:p>
          <a:p>
            <a:pPr>
              <a:defRPr/>
            </a:pPr>
            <a:endParaRPr lang="sr-Latn-RS" dirty="0"/>
          </a:p>
        </p:txBody>
      </p:sp>
      <p:sp>
        <p:nvSpPr>
          <p:cNvPr id="2" name="Title 1"/>
          <p:cNvSpPr>
            <a:spLocks noGrp="1"/>
          </p:cNvSpPr>
          <p:nvPr>
            <p:ph type="title"/>
          </p:nvPr>
        </p:nvSpPr>
        <p:spPr>
          <a:xfrm>
            <a:off x="0" y="304800"/>
            <a:ext cx="9144000" cy="1431925"/>
          </a:xfrm>
        </p:spPr>
        <p:txBody>
          <a:bodyPr>
            <a:normAutofit/>
          </a:bodyPr>
          <a:lstStyle/>
          <a:p>
            <a:pPr algn="ctr">
              <a:defRPr/>
            </a:pPr>
            <a:r>
              <a:rPr lang="en-GB" sz="3600" dirty="0" smtClean="0">
                <a:solidFill>
                  <a:schemeClr val="bg1"/>
                </a:solidFill>
                <a:effectLst/>
              </a:rPr>
              <a:t>Traumatic disease is a disease caused by a previous or exacerbated by a subsequent injury</a:t>
            </a:r>
            <a:endParaRPr lang="sr-Latn-RS" sz="3600" dirty="0">
              <a:solidFill>
                <a:schemeClr val="bg1"/>
              </a:solidFill>
            </a:endParaRPr>
          </a:p>
        </p:txBody>
      </p:sp>
    </p:spTree>
  </p:cSld>
  <p:clrMapOvr>
    <a:masterClrMapping/>
  </p:clrMapOvr>
  <p:transition>
    <p:wipe dir="d"/>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23" name="Rectangle 3"/>
          <p:cNvSpPr>
            <a:spLocks noGrp="1" noChangeArrowheads="1"/>
          </p:cNvSpPr>
          <p:nvPr>
            <p:ph idx="1"/>
          </p:nvPr>
        </p:nvSpPr>
        <p:spPr/>
        <p:txBody>
          <a:bodyPr/>
          <a:lstStyle/>
          <a:p>
            <a:pPr algn="ctr">
              <a:lnSpc>
                <a:spcPct val="90000"/>
              </a:lnSpc>
              <a:buNone/>
              <a:defRPr/>
            </a:pPr>
            <a:r>
              <a:rPr lang="en-GB" sz="2800" b="1" u="sng" dirty="0" smtClean="0">
                <a:solidFill>
                  <a:schemeClr val="bg1"/>
                </a:solidFill>
              </a:rPr>
              <a:t>caused by a previous disease </a:t>
            </a:r>
          </a:p>
          <a:p>
            <a:pPr algn="ctr">
              <a:lnSpc>
                <a:spcPct val="90000"/>
              </a:lnSpc>
              <a:buNone/>
              <a:defRPr/>
            </a:pPr>
            <a:r>
              <a:rPr lang="en-GB" sz="2800" dirty="0" smtClean="0">
                <a:solidFill>
                  <a:schemeClr val="bg1"/>
                </a:solidFill>
              </a:rPr>
              <a:t>mechanical and </a:t>
            </a:r>
            <a:r>
              <a:rPr lang="en-GB" sz="2800" dirty="0" err="1" smtClean="0">
                <a:solidFill>
                  <a:schemeClr val="bg1"/>
                </a:solidFill>
              </a:rPr>
              <a:t>asphytic</a:t>
            </a:r>
            <a:r>
              <a:rPr lang="en-GB" sz="2800" dirty="0" smtClean="0">
                <a:solidFill>
                  <a:schemeClr val="bg1"/>
                </a:solidFill>
              </a:rPr>
              <a:t> injuries during </a:t>
            </a:r>
            <a:r>
              <a:rPr lang="en-GB" sz="2800" dirty="0" err="1" smtClean="0">
                <a:solidFill>
                  <a:schemeClr val="bg1"/>
                </a:solidFill>
              </a:rPr>
              <a:t>epi</a:t>
            </a:r>
            <a:r>
              <a:rPr lang="en-GB" sz="2800" dirty="0" smtClean="0">
                <a:solidFill>
                  <a:schemeClr val="bg1"/>
                </a:solidFill>
              </a:rPr>
              <a:t> seizures (falling from a height, drowning, blockage of the nose and mouth with a pillow during sleep)</a:t>
            </a:r>
          </a:p>
          <a:p>
            <a:pPr eaLnBrk="1" hangingPunct="1">
              <a:lnSpc>
                <a:spcPct val="90000"/>
              </a:lnSpc>
              <a:buFontTx/>
              <a:buNone/>
              <a:defRPr/>
            </a:pPr>
            <a:endParaRPr lang="sr-Latn-CS" sz="2800" dirty="0" smtClean="0">
              <a:solidFill>
                <a:schemeClr val="bg1"/>
              </a:solidFill>
              <a:effectLst/>
            </a:endParaRPr>
          </a:p>
          <a:p>
            <a:pPr algn="ctr">
              <a:lnSpc>
                <a:spcPct val="90000"/>
              </a:lnSpc>
              <a:buNone/>
              <a:defRPr/>
            </a:pPr>
            <a:r>
              <a:rPr lang="en-GB" sz="2800" b="1" u="sng" dirty="0" smtClean="0">
                <a:solidFill>
                  <a:schemeClr val="bg1"/>
                </a:solidFill>
              </a:rPr>
              <a:t>exacerbated by subsequent disease </a:t>
            </a:r>
            <a:r>
              <a:rPr lang="sr-Latn-CS" sz="2800" b="1" u="sng" dirty="0" smtClean="0">
                <a:solidFill>
                  <a:schemeClr val="bg1"/>
                </a:solidFill>
                <a:effectLst/>
              </a:rPr>
              <a:t>:</a:t>
            </a:r>
          </a:p>
          <a:p>
            <a:pPr>
              <a:lnSpc>
                <a:spcPct val="90000"/>
              </a:lnSpc>
              <a:buNone/>
              <a:defRPr/>
            </a:pPr>
            <a:r>
              <a:rPr lang="sr-Latn-CS" sz="2800" dirty="0" smtClean="0">
                <a:solidFill>
                  <a:schemeClr val="bg1"/>
                </a:solidFill>
                <a:effectLst/>
              </a:rPr>
              <a:t>-</a:t>
            </a:r>
            <a:r>
              <a:rPr lang="sr-Cyrl-RS" sz="2800" dirty="0" smtClean="0">
                <a:solidFill>
                  <a:schemeClr val="bg1"/>
                </a:solidFill>
                <a:effectLst/>
              </a:rPr>
              <a:t> </a:t>
            </a:r>
            <a:r>
              <a:rPr lang="en-GB" sz="2800" dirty="0" smtClean="0">
                <a:solidFill>
                  <a:schemeClr val="bg1"/>
                </a:solidFill>
              </a:rPr>
              <a:t>A wound or burn exacerbated by a bacterial infection</a:t>
            </a:r>
            <a:endParaRPr lang="sr-Latn-CS" sz="2800" dirty="0" smtClean="0">
              <a:solidFill>
                <a:schemeClr val="bg1"/>
              </a:solidFill>
              <a:effectLst/>
            </a:endParaRPr>
          </a:p>
        </p:txBody>
      </p:sp>
      <p:sp>
        <p:nvSpPr>
          <p:cNvPr id="235522" name="Rectangle 2"/>
          <p:cNvSpPr>
            <a:spLocks noGrp="1" noChangeArrowheads="1"/>
          </p:cNvSpPr>
          <p:nvPr>
            <p:ph type="title"/>
          </p:nvPr>
        </p:nvSpPr>
        <p:spPr>
          <a:xfrm>
            <a:off x="142875" y="304801"/>
            <a:ext cx="8858250" cy="1179983"/>
          </a:xfrm>
        </p:spPr>
        <p:txBody>
          <a:bodyPr>
            <a:normAutofit/>
          </a:bodyPr>
          <a:lstStyle/>
          <a:p>
            <a:pPr algn="ctr">
              <a:defRPr/>
            </a:pPr>
            <a:r>
              <a:rPr lang="en-GB" sz="3200" dirty="0" smtClean="0">
                <a:solidFill>
                  <a:schemeClr val="bg1"/>
                </a:solidFill>
              </a:rPr>
              <a:t>A </a:t>
            </a:r>
            <a:r>
              <a:rPr lang="en-GB" sz="3200" dirty="0" err="1" smtClean="0">
                <a:solidFill>
                  <a:schemeClr val="bg1"/>
                </a:solidFill>
              </a:rPr>
              <a:t>morbose</a:t>
            </a:r>
            <a:r>
              <a:rPr lang="en-GB" sz="3200" dirty="0" smtClean="0">
                <a:solidFill>
                  <a:schemeClr val="bg1"/>
                </a:solidFill>
              </a:rPr>
              <a:t> injury is any injury that is either caused by a previous or exacerbated by subsequent disease</a:t>
            </a:r>
            <a:endParaRPr lang="sr-Latn-CS" sz="3200" dirty="0" smtClean="0">
              <a:solidFill>
                <a:schemeClr val="bg1"/>
              </a:solidFill>
            </a:endParaRPr>
          </a:p>
        </p:txBody>
      </p:sp>
    </p:spTree>
  </p:cSld>
  <p:clrMapOvr>
    <a:masterClrMapping/>
  </p:clrMapOvr>
  <p:transition>
    <p:wipe dir="d"/>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7571" name="Rectangle 3"/>
          <p:cNvSpPr>
            <a:spLocks noGrp="1" noChangeArrowheads="1"/>
          </p:cNvSpPr>
          <p:nvPr>
            <p:ph idx="1"/>
          </p:nvPr>
        </p:nvSpPr>
        <p:spPr>
          <a:xfrm>
            <a:off x="395288" y="1785938"/>
            <a:ext cx="8497887" cy="4857750"/>
          </a:xfrm>
        </p:spPr>
        <p:txBody>
          <a:bodyPr/>
          <a:lstStyle/>
          <a:p>
            <a:pPr marL="609600" indent="-609600">
              <a:buNone/>
              <a:defRPr/>
            </a:pPr>
            <a:r>
              <a:rPr lang="sr-Latn-CS" sz="2800" dirty="0" smtClean="0">
                <a:solidFill>
                  <a:schemeClr val="bg1"/>
                </a:solidFill>
              </a:rPr>
              <a:t>1. </a:t>
            </a:r>
            <a:r>
              <a:rPr lang="en-GB" sz="2800" dirty="0" smtClean="0">
                <a:solidFill>
                  <a:schemeClr val="bg1"/>
                </a:solidFill>
              </a:rPr>
              <a:t>The truth of the disease or injury, its character, intensity and course </a:t>
            </a:r>
            <a:endParaRPr lang="sr-Latn-CS" sz="2800" dirty="0" smtClean="0">
              <a:solidFill>
                <a:schemeClr val="bg1"/>
              </a:solidFill>
            </a:endParaRPr>
          </a:p>
          <a:p>
            <a:pPr marL="609600" indent="-609600" eaLnBrk="1" hangingPunct="1">
              <a:buFont typeface="Wingdings" pitchFamily="2" charset="2"/>
              <a:buNone/>
              <a:defRPr/>
            </a:pPr>
            <a:endParaRPr lang="sr-Latn-CS" sz="2800" dirty="0" smtClean="0">
              <a:solidFill>
                <a:schemeClr val="bg1"/>
              </a:solidFill>
            </a:endParaRPr>
          </a:p>
          <a:p>
            <a:pPr marL="609600" indent="-609600">
              <a:buNone/>
              <a:defRPr/>
            </a:pPr>
            <a:r>
              <a:rPr lang="sr-Latn-CS" sz="2800" dirty="0" smtClean="0">
                <a:solidFill>
                  <a:schemeClr val="bg1"/>
                </a:solidFill>
              </a:rPr>
              <a:t>2. </a:t>
            </a:r>
            <a:r>
              <a:rPr lang="en-GB" sz="2800" dirty="0" smtClean="0">
                <a:solidFill>
                  <a:schemeClr val="bg1"/>
                </a:solidFill>
              </a:rPr>
              <a:t>Primary or secondarily of an injury or illness</a:t>
            </a:r>
            <a:endParaRPr lang="sr-Cyrl-RS" sz="2800" dirty="0" smtClean="0">
              <a:solidFill>
                <a:schemeClr val="bg1"/>
              </a:solidFill>
            </a:endParaRPr>
          </a:p>
          <a:p>
            <a:pPr marL="609600" indent="-609600" eaLnBrk="1" hangingPunct="1">
              <a:buFont typeface="Wingdings" pitchFamily="2" charset="2"/>
              <a:buNone/>
              <a:defRPr/>
            </a:pPr>
            <a:endParaRPr lang="sr-Latn-CS" sz="2800" dirty="0" smtClean="0">
              <a:solidFill>
                <a:schemeClr val="bg1"/>
              </a:solidFill>
            </a:endParaRPr>
          </a:p>
          <a:p>
            <a:pPr marL="609600" indent="-609600">
              <a:buNone/>
              <a:defRPr/>
            </a:pPr>
            <a:r>
              <a:rPr lang="sr-Latn-CS" sz="2800" dirty="0" smtClean="0">
                <a:solidFill>
                  <a:schemeClr val="bg1"/>
                </a:solidFill>
              </a:rPr>
              <a:t>3.</a:t>
            </a:r>
            <a:r>
              <a:rPr lang="en-GB" sz="2800" dirty="0" smtClean="0">
                <a:solidFill>
                  <a:schemeClr val="bg1"/>
                </a:solidFill>
              </a:rPr>
              <a:t> Location connections of injury or illness</a:t>
            </a:r>
            <a:endParaRPr lang="sr-Cyrl-RS" sz="2800" dirty="0" smtClean="0">
              <a:solidFill>
                <a:schemeClr val="bg1"/>
              </a:solidFill>
            </a:endParaRPr>
          </a:p>
          <a:p>
            <a:pPr marL="609600" indent="-609600" eaLnBrk="1" hangingPunct="1">
              <a:buFont typeface="Wingdings" pitchFamily="2" charset="2"/>
              <a:buNone/>
              <a:defRPr/>
            </a:pPr>
            <a:endParaRPr lang="sr-Latn-CS" sz="2800" dirty="0" smtClean="0">
              <a:solidFill>
                <a:schemeClr val="bg1"/>
              </a:solidFill>
            </a:endParaRPr>
          </a:p>
          <a:p>
            <a:pPr marL="609600" indent="-609600">
              <a:buNone/>
              <a:defRPr/>
            </a:pPr>
            <a:r>
              <a:rPr lang="sr-Latn-CS" sz="2800" dirty="0" smtClean="0">
                <a:solidFill>
                  <a:schemeClr val="bg1"/>
                </a:solidFill>
              </a:rPr>
              <a:t>4. </a:t>
            </a:r>
            <a:r>
              <a:rPr lang="en-GB" sz="2800" dirty="0" smtClean="0">
                <a:solidFill>
                  <a:schemeClr val="bg1"/>
                </a:solidFill>
              </a:rPr>
              <a:t>Time correlation between injury or illness</a:t>
            </a:r>
            <a:endParaRPr lang="sr-Latn-CS" sz="2800" dirty="0" smtClean="0">
              <a:solidFill>
                <a:schemeClr val="bg1"/>
              </a:solidFill>
            </a:endParaRPr>
          </a:p>
        </p:txBody>
      </p:sp>
      <p:sp>
        <p:nvSpPr>
          <p:cNvPr id="60418" name="Rectangle 2"/>
          <p:cNvSpPr>
            <a:spLocks noGrp="1" noChangeArrowheads="1"/>
          </p:cNvSpPr>
          <p:nvPr>
            <p:ph type="title"/>
          </p:nvPr>
        </p:nvSpPr>
        <p:spPr>
          <a:xfrm>
            <a:off x="142875" y="304800"/>
            <a:ext cx="8858250" cy="1431925"/>
          </a:xfrm>
        </p:spPr>
        <p:txBody>
          <a:bodyPr/>
          <a:lstStyle/>
          <a:p>
            <a:r>
              <a:rPr lang="en-GB" altLang="en-US" sz="3600" dirty="0" smtClean="0">
                <a:solidFill>
                  <a:schemeClr val="bg1"/>
                </a:solidFill>
                <a:effectLst/>
              </a:rPr>
              <a:t>Establishing a causal link between injury and disease</a:t>
            </a:r>
            <a:endParaRPr lang="sr-Latn-CS" altLang="en-US" sz="3600" dirty="0" smtClean="0">
              <a:solidFill>
                <a:schemeClr val="bg1"/>
              </a:solidFill>
              <a:effectLst/>
            </a:endParaRPr>
          </a:p>
        </p:txBody>
      </p:sp>
    </p:spTree>
  </p:cSld>
  <p:clrMapOvr>
    <a:masterClrMapping/>
  </p:clrMapOvr>
  <p:transition>
    <p:wipe dir="d"/>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Grp="1" noChangeArrowheads="1"/>
          </p:cNvSpPr>
          <p:nvPr>
            <p:ph type="title"/>
          </p:nvPr>
        </p:nvSpPr>
        <p:spPr/>
        <p:txBody>
          <a:bodyPr/>
          <a:lstStyle/>
          <a:p>
            <a:pPr algn="ctr"/>
            <a:r>
              <a:rPr altLang="en-US" sz="3600" smtClean="0">
                <a:solidFill>
                  <a:schemeClr val="bg1"/>
                </a:solidFill>
                <a:effectLst/>
              </a:rPr>
              <a:t>COMPLICATIONS OF INJURIES</a:t>
            </a:r>
            <a:endParaRPr lang="sr-Latn-CS" altLang="en-US" sz="3600" dirty="0" smtClean="0">
              <a:solidFill>
                <a:schemeClr val="bg1"/>
              </a:solidFill>
              <a:effectLst/>
            </a:endParaRPr>
          </a:p>
        </p:txBody>
      </p:sp>
      <p:sp>
        <p:nvSpPr>
          <p:cNvPr id="241667" name="Rectangle 3"/>
          <p:cNvSpPr>
            <a:spLocks noGrp="1" noChangeArrowheads="1"/>
          </p:cNvSpPr>
          <p:nvPr>
            <p:ph type="body" sz="half" idx="1"/>
          </p:nvPr>
        </p:nvSpPr>
        <p:spPr>
          <a:xfrm>
            <a:off x="684213" y="2205038"/>
            <a:ext cx="4078287" cy="4103687"/>
          </a:xfrm>
        </p:spPr>
        <p:txBody>
          <a:bodyPr/>
          <a:lstStyle/>
          <a:p>
            <a:pPr>
              <a:defRPr/>
            </a:pPr>
            <a:r>
              <a:rPr lang="en-GB" sz="2800" b="1" dirty="0" smtClean="0">
                <a:solidFill>
                  <a:schemeClr val="bg1"/>
                </a:solidFill>
              </a:rPr>
              <a:t>Consequence - </a:t>
            </a:r>
            <a:r>
              <a:rPr lang="en-GB" sz="2800" dirty="0" smtClean="0">
                <a:solidFill>
                  <a:schemeClr val="bg1"/>
                </a:solidFill>
              </a:rPr>
              <a:t>necessarily contained in the character of the injury</a:t>
            </a:r>
          </a:p>
          <a:p>
            <a:pPr>
              <a:defRPr/>
            </a:pPr>
            <a:endParaRPr lang="en-GB" sz="2800" b="1" dirty="0" smtClean="0">
              <a:solidFill>
                <a:schemeClr val="bg1"/>
              </a:solidFill>
            </a:endParaRPr>
          </a:p>
          <a:p>
            <a:pPr>
              <a:defRPr/>
            </a:pPr>
            <a:r>
              <a:rPr lang="en-GB" sz="2800" b="1" dirty="0" smtClean="0">
                <a:solidFill>
                  <a:schemeClr val="bg1"/>
                </a:solidFill>
              </a:rPr>
              <a:t>Complication - </a:t>
            </a:r>
            <a:r>
              <a:rPr lang="en-GB" sz="2800" dirty="0" smtClean="0">
                <a:solidFill>
                  <a:schemeClr val="bg1"/>
                </a:solidFill>
              </a:rPr>
              <a:t>not necessarily contained in the character of the injury</a:t>
            </a:r>
          </a:p>
          <a:p>
            <a:pPr eaLnBrk="1" hangingPunct="1">
              <a:defRPr/>
            </a:pPr>
            <a:endParaRPr lang="sr-Latn-CS" sz="2800" dirty="0" smtClean="0">
              <a:solidFill>
                <a:schemeClr val="bg1"/>
              </a:solidFill>
            </a:endParaRPr>
          </a:p>
        </p:txBody>
      </p:sp>
      <p:pic>
        <p:nvPicPr>
          <p:cNvPr id="63492" name="Picture 6" descr="images[14]"/>
          <p:cNvPicPr>
            <a:picLocks noGrp="1" noChangeAspect="1" noChangeArrowheads="1"/>
          </p:cNvPicPr>
          <p:nvPr>
            <p:ph sz="half" idx="2"/>
          </p:nvPr>
        </p:nvPicPr>
        <p:blipFill>
          <a:blip r:embed="rId2" cstate="print"/>
          <a:stretch>
            <a:fillRect/>
          </a:stretch>
        </p:blipFill>
        <p:spPr>
          <a:xfrm>
            <a:off x="5364088" y="2780928"/>
            <a:ext cx="2520280" cy="2232248"/>
          </a:xfrm>
        </p:spPr>
      </p:pic>
    </p:spTree>
  </p:cSld>
  <p:clrMapOvr>
    <a:masterClrMapping/>
  </p:clrMapOvr>
  <p:transition>
    <p:wipe dir="d"/>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2843213" y="1981200"/>
            <a:ext cx="6300787" cy="4114800"/>
          </a:xfrm>
        </p:spPr>
        <p:txBody>
          <a:bodyPr/>
          <a:lstStyle/>
          <a:p>
            <a:pPr>
              <a:defRPr/>
            </a:pPr>
            <a:endParaRPr lang="sr-Cyrl-RS" dirty="0" smtClean="0"/>
          </a:p>
          <a:p>
            <a:pPr>
              <a:defRPr/>
            </a:pPr>
            <a:endParaRPr lang="sr-Cyrl-RS" dirty="0"/>
          </a:p>
          <a:p>
            <a:pPr>
              <a:defRPr/>
            </a:pPr>
            <a:r>
              <a:rPr lang="en-GB" sz="4400" b="1" dirty="0" smtClean="0">
                <a:solidFill>
                  <a:schemeClr val="bg1"/>
                </a:solidFill>
              </a:rPr>
              <a:t>HEALTH</a:t>
            </a:r>
            <a:r>
              <a:rPr lang="sr-Cyrl-RS" sz="4400" b="1" dirty="0" smtClean="0">
                <a:solidFill>
                  <a:schemeClr val="bg1"/>
                </a:solidFill>
              </a:rPr>
              <a:t>?</a:t>
            </a:r>
            <a:endParaRPr lang="en-US" sz="4400" b="1" dirty="0">
              <a:solidFill>
                <a:schemeClr val="bg1"/>
              </a:solidFill>
            </a:endParaRPr>
          </a:p>
        </p:txBody>
      </p:sp>
    </p:spTree>
  </p:cSld>
  <p:clrMapOvr>
    <a:masterClrMapping/>
  </p:clrMapOvr>
  <p:transition>
    <p:wipe dir="d"/>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None/>
            </a:pPr>
            <a:r>
              <a:rPr lang="en-GB" b="1" dirty="0" smtClean="0">
                <a:solidFill>
                  <a:schemeClr val="bg1">
                    <a:lumMod val="85000"/>
                    <a:lumOff val="15000"/>
                  </a:schemeClr>
                </a:solidFill>
              </a:rPr>
              <a:t>Injury</a:t>
            </a:r>
            <a:r>
              <a:rPr lang="en-GB" dirty="0" smtClean="0"/>
              <a:t>            </a:t>
            </a:r>
            <a:r>
              <a:rPr lang="en-GB" sz="2400" b="1" dirty="0" smtClean="0">
                <a:solidFill>
                  <a:schemeClr val="bg1"/>
                </a:solidFill>
              </a:rPr>
              <a:t>Consequence                 Complication</a:t>
            </a:r>
          </a:p>
          <a:p>
            <a:pPr>
              <a:buNone/>
            </a:pPr>
            <a:r>
              <a:rPr lang="en-GB" dirty="0" smtClean="0"/>
              <a:t>    </a:t>
            </a:r>
          </a:p>
          <a:p>
            <a:pPr>
              <a:buNone/>
            </a:pPr>
            <a:endParaRPr lang="en-GB" dirty="0" smtClean="0"/>
          </a:p>
          <a:p>
            <a:pPr>
              <a:buNone/>
            </a:pPr>
            <a:endParaRPr lang="en-GB" dirty="0" smtClean="0"/>
          </a:p>
          <a:p>
            <a:pPr>
              <a:buNone/>
            </a:pPr>
            <a:endParaRPr lang="en-GB" dirty="0" smtClean="0"/>
          </a:p>
          <a:p>
            <a:pPr>
              <a:buNone/>
            </a:pPr>
            <a:r>
              <a:rPr lang="en-GB" dirty="0" smtClean="0"/>
              <a:t>     </a:t>
            </a:r>
            <a:endParaRPr lang="en-GB" dirty="0"/>
          </a:p>
        </p:txBody>
      </p:sp>
      <p:sp>
        <p:nvSpPr>
          <p:cNvPr id="4" name="Rectangle 3"/>
          <p:cNvSpPr/>
          <p:nvPr/>
        </p:nvSpPr>
        <p:spPr>
          <a:xfrm>
            <a:off x="642910" y="2285992"/>
            <a:ext cx="7500990" cy="646331"/>
          </a:xfrm>
          <a:prstGeom prst="rect">
            <a:avLst/>
          </a:prstGeom>
        </p:spPr>
        <p:txBody>
          <a:bodyPr wrap="square">
            <a:spAutoFit/>
          </a:bodyPr>
          <a:lstStyle/>
          <a:p>
            <a:r>
              <a:rPr lang="en-GB" u="none" dirty="0" smtClean="0">
                <a:solidFill>
                  <a:schemeClr val="bg1">
                    <a:lumMod val="85000"/>
                    <a:lumOff val="15000"/>
                  </a:schemeClr>
                </a:solidFill>
              </a:rPr>
              <a:t>cuts       bleeding             infection</a:t>
            </a:r>
            <a:endParaRPr lang="en-GB" u="none" dirty="0">
              <a:solidFill>
                <a:schemeClr val="bg1">
                  <a:lumMod val="85000"/>
                  <a:lumOff val="15000"/>
                </a:schemeClr>
              </a:solidFill>
            </a:endParaRPr>
          </a:p>
        </p:txBody>
      </p:sp>
    </p:spTree>
  </p:cSld>
  <p:clrMapOvr>
    <a:masterClrMapping/>
  </p:clrMapOvr>
  <p:transition>
    <p:wipe dir="d"/>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63" name="Rectangle 3"/>
          <p:cNvSpPr>
            <a:spLocks noGrp="1" noChangeArrowheads="1"/>
          </p:cNvSpPr>
          <p:nvPr>
            <p:ph idx="1"/>
          </p:nvPr>
        </p:nvSpPr>
        <p:spPr>
          <a:xfrm>
            <a:off x="1547813" y="2492375"/>
            <a:ext cx="6553200" cy="3603625"/>
          </a:xfrm>
        </p:spPr>
        <p:txBody>
          <a:bodyPr>
            <a:normAutofit fontScale="92500" lnSpcReduction="20000"/>
          </a:bodyPr>
          <a:lstStyle/>
          <a:p>
            <a:pPr>
              <a:defRPr/>
            </a:pPr>
            <a:r>
              <a:rPr lang="en-GB" sz="2800" dirty="0" smtClean="0">
                <a:solidFill>
                  <a:schemeClr val="bg1"/>
                </a:solidFill>
              </a:rPr>
              <a:t>Prolongs and complicates the healing process</a:t>
            </a:r>
          </a:p>
          <a:p>
            <a:pPr>
              <a:defRPr/>
            </a:pPr>
            <a:endParaRPr lang="en-GB" sz="2800" dirty="0" smtClean="0">
              <a:solidFill>
                <a:schemeClr val="bg1"/>
              </a:solidFill>
            </a:endParaRPr>
          </a:p>
          <a:p>
            <a:pPr>
              <a:defRPr/>
            </a:pPr>
            <a:r>
              <a:rPr lang="en-GB" sz="2800" dirty="0" smtClean="0">
                <a:solidFill>
                  <a:schemeClr val="bg1"/>
                </a:solidFill>
              </a:rPr>
              <a:t>Worsen the outcome of treatment</a:t>
            </a:r>
          </a:p>
          <a:p>
            <a:pPr>
              <a:defRPr/>
            </a:pPr>
            <a:endParaRPr lang="en-GB" sz="2800" dirty="0" smtClean="0">
              <a:solidFill>
                <a:schemeClr val="bg1"/>
              </a:solidFill>
            </a:endParaRPr>
          </a:p>
          <a:p>
            <a:pPr>
              <a:defRPr/>
            </a:pPr>
            <a:r>
              <a:rPr lang="en-GB" sz="2800" dirty="0" smtClean="0">
                <a:solidFill>
                  <a:schemeClr val="bg1"/>
                </a:solidFill>
              </a:rPr>
              <a:t>They can be the immediate cause of death (thrombus embolism, purulent </a:t>
            </a:r>
            <a:r>
              <a:rPr lang="en-GB" sz="2800" dirty="0" err="1" smtClean="0">
                <a:solidFill>
                  <a:schemeClr val="bg1"/>
                </a:solidFill>
              </a:rPr>
              <a:t>leptomeningitis</a:t>
            </a:r>
            <a:r>
              <a:rPr lang="en-GB" sz="2800" dirty="0" smtClean="0">
                <a:solidFill>
                  <a:schemeClr val="bg1"/>
                </a:solidFill>
              </a:rPr>
              <a:t>, bronchopneumonia, sepsis)</a:t>
            </a:r>
          </a:p>
        </p:txBody>
      </p:sp>
      <p:sp>
        <p:nvSpPr>
          <p:cNvPr id="64514" name="Rectangle 2"/>
          <p:cNvSpPr>
            <a:spLocks noGrp="1" noChangeArrowheads="1"/>
          </p:cNvSpPr>
          <p:nvPr>
            <p:ph type="title"/>
          </p:nvPr>
        </p:nvSpPr>
        <p:spPr>
          <a:xfrm>
            <a:off x="539750" y="304800"/>
            <a:ext cx="8070850" cy="1431925"/>
          </a:xfrm>
        </p:spPr>
        <p:txBody>
          <a:bodyPr/>
          <a:lstStyle/>
          <a:p>
            <a:r>
              <a:rPr lang="sr-Latn-CS" altLang="en-US" sz="3600" dirty="0" smtClean="0">
                <a:solidFill>
                  <a:schemeClr val="bg1"/>
                </a:solidFill>
                <a:effectLst/>
              </a:rPr>
              <a:t>Clinical significance of complications</a:t>
            </a:r>
          </a:p>
        </p:txBody>
      </p:sp>
    </p:spTree>
  </p:cSld>
  <p:clrMapOvr>
    <a:masterClrMapping/>
  </p:clrMapOvr>
  <p:transition>
    <p:wipe dir="d"/>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lgn="just"/>
            <a:r>
              <a:rPr lang="en-GB" dirty="0" smtClean="0">
                <a:solidFill>
                  <a:schemeClr val="bg1"/>
                </a:solidFill>
              </a:rPr>
              <a:t>Serious bodily injury may either lead to instantaneous death or may cause delayed death from complication of the original injury.</a:t>
            </a:r>
          </a:p>
          <a:p>
            <a:pPr algn="just"/>
            <a:r>
              <a:rPr lang="en-GB" dirty="0" smtClean="0">
                <a:solidFill>
                  <a:schemeClr val="bg1"/>
                </a:solidFill>
              </a:rPr>
              <a:t>This delay may be short or may stretching into hours , days weeks or even years.</a:t>
            </a:r>
          </a:p>
          <a:p>
            <a:pPr algn="just"/>
            <a:r>
              <a:rPr lang="en-GB" dirty="0" smtClean="0">
                <a:solidFill>
                  <a:schemeClr val="bg1"/>
                </a:solidFill>
              </a:rPr>
              <a:t>As long as a direct chain of events can be traced from the injury to the death, then the former must be considered to be the basic cause, a fact which may have profound legal implications both for civil compensations and criminal responsibility.</a:t>
            </a:r>
            <a:endParaRPr lang="en-GB" dirty="0">
              <a:solidFill>
                <a:schemeClr val="bg1"/>
              </a:solidFill>
            </a:endParaRPr>
          </a:p>
        </p:txBody>
      </p:sp>
      <p:sp>
        <p:nvSpPr>
          <p:cNvPr id="3" name="Title 2"/>
          <p:cNvSpPr>
            <a:spLocks noGrp="1"/>
          </p:cNvSpPr>
          <p:nvPr>
            <p:ph type="title"/>
          </p:nvPr>
        </p:nvSpPr>
        <p:spPr/>
        <p:txBody>
          <a:bodyPr/>
          <a:lstStyle/>
          <a:p>
            <a:r>
              <a:rPr lang="en-GB" dirty="0" smtClean="0">
                <a:solidFill>
                  <a:schemeClr val="bg1"/>
                </a:solidFill>
              </a:rPr>
              <a:t>Complications of injury</a:t>
            </a:r>
            <a:endParaRPr lang="en-GB" dirty="0">
              <a:solidFill>
                <a:schemeClr val="bg1"/>
              </a:solidFill>
            </a:endParaRPr>
          </a:p>
        </p:txBody>
      </p:sp>
    </p:spTree>
  </p:cSld>
  <p:clrMapOvr>
    <a:masterClrMapping/>
  </p:clrMapOvr>
  <p:transition>
    <p:wipe dir="d"/>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92500" lnSpcReduction="20000"/>
          </a:bodyPr>
          <a:lstStyle/>
          <a:p>
            <a:pPr algn="just"/>
            <a:r>
              <a:rPr lang="en-GB" dirty="0" smtClean="0">
                <a:solidFill>
                  <a:schemeClr val="bg1">
                    <a:lumMod val="85000"/>
                    <a:lumOff val="15000"/>
                  </a:schemeClr>
                </a:solidFill>
              </a:rPr>
              <a:t>Infection used to be so common after open wounds that it was the norm rather than the exceptions .</a:t>
            </a:r>
          </a:p>
          <a:p>
            <a:pPr algn="just"/>
            <a:r>
              <a:rPr lang="en-GB" dirty="0" smtClean="0">
                <a:solidFill>
                  <a:schemeClr val="bg1">
                    <a:lumMod val="85000"/>
                    <a:lumOff val="15000"/>
                  </a:schemeClr>
                </a:solidFill>
              </a:rPr>
              <a:t>The types of post-traumatic infections  vary  greatly from country to country.</a:t>
            </a:r>
          </a:p>
          <a:p>
            <a:pPr algn="just"/>
            <a:r>
              <a:rPr lang="en-GB" dirty="0" smtClean="0">
                <a:solidFill>
                  <a:schemeClr val="bg1">
                    <a:lumMod val="85000"/>
                    <a:lumOff val="15000"/>
                  </a:schemeClr>
                </a:solidFill>
              </a:rPr>
              <a:t>Purulent wound infection from Gram-positive </a:t>
            </a:r>
            <a:r>
              <a:rPr lang="en-GB" dirty="0" err="1" smtClean="0">
                <a:solidFill>
                  <a:schemeClr val="bg1">
                    <a:lumMod val="85000"/>
                    <a:lumOff val="15000"/>
                  </a:schemeClr>
                </a:solidFill>
              </a:rPr>
              <a:t>cocci</a:t>
            </a:r>
            <a:r>
              <a:rPr lang="en-GB" dirty="0" smtClean="0">
                <a:solidFill>
                  <a:schemeClr val="bg1">
                    <a:lumMod val="85000"/>
                    <a:lumOff val="15000"/>
                  </a:schemeClr>
                </a:solidFill>
              </a:rPr>
              <a:t>, and Gram-negative bacilli , anaerobes is the most frequent .  The main forensic relevance is to prove a chain of causation between the original injury and the death from </a:t>
            </a:r>
            <a:r>
              <a:rPr lang="en-GB" dirty="0" err="1" smtClean="0">
                <a:solidFill>
                  <a:schemeClr val="bg1">
                    <a:lumMod val="85000"/>
                    <a:lumOff val="15000"/>
                  </a:schemeClr>
                </a:solidFill>
              </a:rPr>
              <a:t>intercurrrent</a:t>
            </a:r>
            <a:r>
              <a:rPr lang="en-GB" dirty="0" smtClean="0">
                <a:solidFill>
                  <a:schemeClr val="bg1">
                    <a:lumMod val="85000"/>
                    <a:lumOff val="15000"/>
                  </a:schemeClr>
                </a:solidFill>
              </a:rPr>
              <a:t> infection. There may be medico legal issue involved  such as failure to give or delay in giving antibiotic cover , which can have both civil and criminal legal consequences. A criminal assault that ends in death because of a neglected infection does not exonerate the perpetrator from all responsibility. </a:t>
            </a:r>
            <a:endParaRPr lang="en-GB" dirty="0">
              <a:solidFill>
                <a:schemeClr val="bg1">
                  <a:lumMod val="85000"/>
                  <a:lumOff val="15000"/>
                </a:schemeClr>
              </a:solidFill>
            </a:endParaRPr>
          </a:p>
        </p:txBody>
      </p:sp>
      <p:sp>
        <p:nvSpPr>
          <p:cNvPr id="3" name="Title 2"/>
          <p:cNvSpPr>
            <a:spLocks noGrp="1"/>
          </p:cNvSpPr>
          <p:nvPr>
            <p:ph type="title"/>
          </p:nvPr>
        </p:nvSpPr>
        <p:spPr/>
        <p:txBody>
          <a:bodyPr/>
          <a:lstStyle/>
          <a:p>
            <a:pPr algn="ctr"/>
            <a:r>
              <a:rPr lang="en-GB" b="1" dirty="0" smtClean="0">
                <a:solidFill>
                  <a:schemeClr val="bg1">
                    <a:lumMod val="85000"/>
                    <a:lumOff val="15000"/>
                  </a:schemeClr>
                </a:solidFill>
              </a:rPr>
              <a:t>Infection</a:t>
            </a:r>
            <a:endParaRPr lang="en-GB" b="1" dirty="0">
              <a:solidFill>
                <a:schemeClr val="bg1">
                  <a:lumMod val="85000"/>
                  <a:lumOff val="15000"/>
                </a:schemeClr>
              </a:solidFill>
            </a:endParaRPr>
          </a:p>
        </p:txBody>
      </p:sp>
    </p:spTree>
  </p:cSld>
  <p:clrMapOvr>
    <a:masterClrMapping/>
  </p:clrMapOvr>
  <p:transition>
    <p:wipe dir="d"/>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GB" dirty="0" smtClean="0">
                <a:solidFill>
                  <a:schemeClr val="bg1"/>
                </a:solidFill>
              </a:rPr>
              <a:t>This is the most important topic in forensic pathology as the medico-legal implications of  a fatal pulmonary embolus are common and profound.</a:t>
            </a:r>
          </a:p>
          <a:p>
            <a:endParaRPr lang="en-GB" dirty="0" smtClean="0">
              <a:solidFill>
                <a:schemeClr val="bg1"/>
              </a:solidFill>
            </a:endParaRPr>
          </a:p>
          <a:p>
            <a:r>
              <a:rPr lang="en-GB" dirty="0" smtClean="0">
                <a:solidFill>
                  <a:schemeClr val="bg1"/>
                </a:solidFill>
              </a:rPr>
              <a:t>Non lethal injury may end in death because of venous thrombosis and pulmonary embolism making what might be a simple accident or a common assault into a grave legal issue.</a:t>
            </a:r>
            <a:endParaRPr lang="en-GB" dirty="0">
              <a:solidFill>
                <a:schemeClr val="bg1"/>
              </a:solidFill>
            </a:endParaRPr>
          </a:p>
        </p:txBody>
      </p:sp>
      <p:sp>
        <p:nvSpPr>
          <p:cNvPr id="3" name="Title 2"/>
          <p:cNvSpPr>
            <a:spLocks noGrp="1"/>
          </p:cNvSpPr>
          <p:nvPr>
            <p:ph type="title"/>
          </p:nvPr>
        </p:nvSpPr>
        <p:spPr/>
        <p:txBody>
          <a:bodyPr/>
          <a:lstStyle/>
          <a:p>
            <a:pPr algn="ctr"/>
            <a:r>
              <a:rPr lang="en-GB" dirty="0" smtClean="0">
                <a:solidFill>
                  <a:schemeClr val="bg1">
                    <a:lumMod val="85000"/>
                    <a:lumOff val="15000"/>
                  </a:schemeClr>
                </a:solidFill>
              </a:rPr>
              <a:t>Pulmonary embolism </a:t>
            </a:r>
            <a:endParaRPr lang="en-GB" dirty="0">
              <a:solidFill>
                <a:schemeClr val="bg1">
                  <a:lumMod val="85000"/>
                  <a:lumOff val="15000"/>
                </a:schemeClr>
              </a:solidFill>
            </a:endParaRPr>
          </a:p>
        </p:txBody>
      </p:sp>
    </p:spTree>
  </p:cSld>
  <p:clrMapOvr>
    <a:masterClrMapping/>
  </p:clrMapOvr>
  <p:transition>
    <p:wipe dir="d"/>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GB" dirty="0" smtClean="0">
                <a:solidFill>
                  <a:schemeClr val="bg1"/>
                </a:solidFill>
              </a:rPr>
              <a:t>Tissue trauma increases the </a:t>
            </a:r>
            <a:r>
              <a:rPr lang="en-GB" dirty="0" err="1" smtClean="0">
                <a:solidFill>
                  <a:schemeClr val="bg1"/>
                </a:solidFill>
              </a:rPr>
              <a:t>coagulability</a:t>
            </a:r>
            <a:r>
              <a:rPr lang="en-GB" dirty="0" smtClean="0">
                <a:solidFill>
                  <a:schemeClr val="bg1"/>
                </a:solidFill>
              </a:rPr>
              <a:t> of the blood for several weeks, the peak being between 1 and 2 weeks.</a:t>
            </a:r>
          </a:p>
          <a:p>
            <a:r>
              <a:rPr lang="en-GB" dirty="0" smtClean="0">
                <a:solidFill>
                  <a:schemeClr val="bg1"/>
                </a:solidFill>
              </a:rPr>
              <a:t>Injury to the tissue, especially the legs or pelvic region, may cause local venous thrombosis in the contused muscles or around fractured bones.</a:t>
            </a:r>
          </a:p>
          <a:p>
            <a:r>
              <a:rPr lang="en-GB" dirty="0" smtClean="0">
                <a:solidFill>
                  <a:schemeClr val="bg1"/>
                </a:solidFill>
              </a:rPr>
              <a:t> The injury may confine the victim to the bed which causes reduced venous return and stasis because of lessened muscular massage of the leg veins.</a:t>
            </a:r>
            <a:endParaRPr lang="en-GB" dirty="0">
              <a:solidFill>
                <a:schemeClr val="bg1"/>
              </a:solidFill>
            </a:endParaRPr>
          </a:p>
        </p:txBody>
      </p:sp>
      <p:sp>
        <p:nvSpPr>
          <p:cNvPr id="3" name="Title 2"/>
          <p:cNvSpPr>
            <a:spLocks noGrp="1"/>
          </p:cNvSpPr>
          <p:nvPr>
            <p:ph type="title"/>
          </p:nvPr>
        </p:nvSpPr>
        <p:spPr/>
        <p:txBody>
          <a:bodyPr>
            <a:normAutofit/>
          </a:bodyPr>
          <a:lstStyle/>
          <a:p>
            <a:r>
              <a:rPr lang="en-GB" sz="3200" dirty="0" smtClean="0">
                <a:solidFill>
                  <a:schemeClr val="bg1"/>
                </a:solidFill>
              </a:rPr>
              <a:t>The victims of many forms of trauma are at risk from pulmonary embolism because:</a:t>
            </a:r>
            <a:endParaRPr lang="en-GB" sz="3200" dirty="0">
              <a:solidFill>
                <a:schemeClr val="bg1"/>
              </a:solidFill>
            </a:endParaRPr>
          </a:p>
        </p:txBody>
      </p:sp>
    </p:spTree>
  </p:cSld>
  <p:clrMapOvr>
    <a:masterClrMapping/>
  </p:clrMapOvr>
  <p:transition>
    <p:wipe dir="d"/>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571480"/>
            <a:ext cx="8229600" cy="5524520"/>
          </a:xfrm>
        </p:spPr>
        <p:txBody>
          <a:bodyPr/>
          <a:lstStyle/>
          <a:p>
            <a:r>
              <a:rPr lang="en-GB" dirty="0" smtClean="0">
                <a:solidFill>
                  <a:schemeClr val="bg1"/>
                </a:solidFill>
              </a:rPr>
              <a:t>Ante mortem embolus is firm though brittle and has a dull, matt, striated surface from fibrin lamination.  Older thrombus tends to be greyish-red and varies in colour from place to place.</a:t>
            </a:r>
          </a:p>
          <a:p>
            <a:r>
              <a:rPr lang="en-GB" dirty="0" smtClean="0">
                <a:solidFill>
                  <a:schemeClr val="bg1"/>
                </a:solidFill>
              </a:rPr>
              <a:t>The post mortem clot is dark red, soft and jelly like with a shiny glistering surface. It is often separated into ‘chicken-fat’ plasma clot and dark red cell clot by sedimentation after  death.</a:t>
            </a:r>
          </a:p>
          <a:p>
            <a:pPr>
              <a:buNone/>
            </a:pPr>
            <a:r>
              <a:rPr lang="en-GB" dirty="0" smtClean="0">
                <a:solidFill>
                  <a:schemeClr val="bg1"/>
                </a:solidFill>
              </a:rPr>
              <a:t>		The importance of the differentiation between ante mortem and post mortem clot is emphasized, as the legal issues hanging upon the unequivocal diagnosis may be very important.  </a:t>
            </a:r>
            <a:endParaRPr lang="en-GB" dirty="0">
              <a:solidFill>
                <a:schemeClr val="bg1"/>
              </a:solidFill>
            </a:endParaRPr>
          </a:p>
        </p:txBody>
      </p:sp>
    </p:spTree>
  </p:cSld>
  <p:clrMapOvr>
    <a:masterClrMapping/>
  </p:clrMapOvr>
  <p:transition>
    <p:wipe dir="d"/>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714356"/>
            <a:ext cx="8229600" cy="5381644"/>
          </a:xfrm>
        </p:spPr>
        <p:txBody>
          <a:bodyPr/>
          <a:lstStyle/>
          <a:p>
            <a:pPr>
              <a:buNone/>
            </a:pPr>
            <a:r>
              <a:rPr lang="en-GB" dirty="0" smtClean="0"/>
              <a:t>		</a:t>
            </a:r>
            <a:r>
              <a:rPr lang="en-GB" dirty="0" smtClean="0">
                <a:solidFill>
                  <a:schemeClr val="bg1"/>
                </a:solidFill>
              </a:rPr>
              <a:t>After  the lung appearances have been examined and pulmonary embolism confirmed the sources of the embolus must be sought. In almost all cases this will be found in the vessels draining into the femoral veins  though rarely pelvic  vessels  are  involved (usually in relation to pregnancy or abortion).  Here pelvic vein may be </a:t>
            </a:r>
            <a:r>
              <a:rPr lang="en-GB" dirty="0" err="1" smtClean="0">
                <a:solidFill>
                  <a:schemeClr val="bg1"/>
                </a:solidFill>
              </a:rPr>
              <a:t>thrombosed</a:t>
            </a:r>
            <a:r>
              <a:rPr lang="en-GB" dirty="0" smtClean="0">
                <a:solidFill>
                  <a:schemeClr val="bg1"/>
                </a:solidFill>
              </a:rPr>
              <a:t>, with extensions into the iliac system and exceptionally into the inferior vena cava.   </a:t>
            </a:r>
            <a:endParaRPr lang="en-GB" dirty="0">
              <a:solidFill>
                <a:schemeClr val="bg1"/>
              </a:solidFill>
            </a:endParaRPr>
          </a:p>
        </p:txBody>
      </p:sp>
    </p:spTree>
  </p:cSld>
  <p:clrMapOvr>
    <a:masterClrMapping/>
  </p:clrMapOvr>
  <p:transition>
    <p:wipe dir="d"/>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92500" lnSpcReduction="10000"/>
          </a:bodyPr>
          <a:lstStyle/>
          <a:p>
            <a:pPr algn="just"/>
            <a:r>
              <a:rPr lang="en-GB" dirty="0" smtClean="0">
                <a:solidFill>
                  <a:schemeClr val="bg1"/>
                </a:solidFill>
              </a:rPr>
              <a:t>Where skeletal structures  containing fatty marrow  are damaged or where subcutaneous fat is compressed or lacerated , fat globules are commonly appeared in the pulmonary capillaries.</a:t>
            </a:r>
          </a:p>
          <a:p>
            <a:pPr algn="just"/>
            <a:r>
              <a:rPr lang="en-GB" dirty="0" smtClean="0">
                <a:solidFill>
                  <a:schemeClr val="bg1"/>
                </a:solidFill>
              </a:rPr>
              <a:t>The clinical manifestations of  fat embolism depend on the volume of fat reaching the lungs. If </a:t>
            </a:r>
            <a:r>
              <a:rPr lang="en-GB" dirty="0" err="1" smtClean="0">
                <a:solidFill>
                  <a:schemeClr val="bg1"/>
                </a:solidFill>
              </a:rPr>
              <a:t>substantional</a:t>
            </a:r>
            <a:r>
              <a:rPr lang="en-GB" dirty="0" smtClean="0">
                <a:solidFill>
                  <a:schemeClr val="bg1"/>
                </a:solidFill>
              </a:rPr>
              <a:t>, </a:t>
            </a:r>
            <a:r>
              <a:rPr lang="en-GB" dirty="0" err="1" smtClean="0">
                <a:solidFill>
                  <a:schemeClr val="bg1"/>
                </a:solidFill>
              </a:rPr>
              <a:t>ventilatory</a:t>
            </a:r>
            <a:r>
              <a:rPr lang="en-GB" dirty="0" smtClean="0">
                <a:solidFill>
                  <a:schemeClr val="bg1"/>
                </a:solidFill>
              </a:rPr>
              <a:t> problems can ensure because of vascular obstruction and pulmonary oedema.</a:t>
            </a:r>
          </a:p>
          <a:p>
            <a:pPr algn="just"/>
            <a:r>
              <a:rPr lang="en-GB" dirty="0" smtClean="0">
                <a:solidFill>
                  <a:schemeClr val="bg1"/>
                </a:solidFill>
              </a:rPr>
              <a:t>Fat embolism is also associated with burns, </a:t>
            </a:r>
            <a:r>
              <a:rPr lang="en-GB" dirty="0" err="1" smtClean="0">
                <a:solidFill>
                  <a:schemeClr val="bg1"/>
                </a:solidFill>
              </a:rPr>
              <a:t>barotrauma</a:t>
            </a:r>
            <a:r>
              <a:rPr lang="en-GB" dirty="0" smtClean="0">
                <a:solidFill>
                  <a:schemeClr val="bg1"/>
                </a:solidFill>
              </a:rPr>
              <a:t>, soft tissue injury, </a:t>
            </a:r>
            <a:r>
              <a:rPr lang="en-GB" dirty="0" err="1" smtClean="0">
                <a:solidFill>
                  <a:schemeClr val="bg1"/>
                </a:solidFill>
              </a:rPr>
              <a:t>ostemyelitis</a:t>
            </a:r>
            <a:r>
              <a:rPr lang="en-GB" dirty="0" smtClean="0">
                <a:solidFill>
                  <a:schemeClr val="bg1"/>
                </a:solidFill>
              </a:rPr>
              <a:t>, surgical operations on fatty tissue, </a:t>
            </a:r>
            <a:r>
              <a:rPr lang="en-GB" dirty="0" err="1" smtClean="0">
                <a:solidFill>
                  <a:schemeClr val="bg1"/>
                </a:solidFill>
              </a:rPr>
              <a:t>septicemia</a:t>
            </a:r>
            <a:r>
              <a:rPr lang="en-GB" dirty="0" smtClean="0">
                <a:solidFill>
                  <a:schemeClr val="bg1"/>
                </a:solidFill>
              </a:rPr>
              <a:t>, steroid therapy, acute </a:t>
            </a:r>
            <a:r>
              <a:rPr lang="en-GB" dirty="0" err="1" smtClean="0">
                <a:solidFill>
                  <a:schemeClr val="bg1"/>
                </a:solidFill>
              </a:rPr>
              <a:t>pancretitis</a:t>
            </a:r>
            <a:r>
              <a:rPr lang="en-GB" dirty="0" smtClean="0">
                <a:solidFill>
                  <a:schemeClr val="bg1"/>
                </a:solidFill>
              </a:rPr>
              <a:t> and the fatty liver of alcoholism, though fractures remain the most potent cause of the conditions.</a:t>
            </a:r>
            <a:endParaRPr lang="en-GB" dirty="0">
              <a:solidFill>
                <a:schemeClr val="bg1"/>
              </a:solidFill>
            </a:endParaRPr>
          </a:p>
        </p:txBody>
      </p:sp>
      <p:sp>
        <p:nvSpPr>
          <p:cNvPr id="3" name="Title 2"/>
          <p:cNvSpPr>
            <a:spLocks noGrp="1"/>
          </p:cNvSpPr>
          <p:nvPr>
            <p:ph type="title"/>
          </p:nvPr>
        </p:nvSpPr>
        <p:spPr/>
        <p:txBody>
          <a:bodyPr/>
          <a:lstStyle/>
          <a:p>
            <a:r>
              <a:rPr lang="en-GB" dirty="0" smtClean="0">
                <a:solidFill>
                  <a:schemeClr val="bg1"/>
                </a:solidFill>
              </a:rPr>
              <a:t>Fat and bone marrow embolism </a:t>
            </a:r>
            <a:endParaRPr lang="en-GB" dirty="0">
              <a:solidFill>
                <a:schemeClr val="bg1"/>
              </a:solidFill>
            </a:endParaRPr>
          </a:p>
        </p:txBody>
      </p:sp>
    </p:spTree>
  </p:cSld>
  <p:clrMapOvr>
    <a:masterClrMapping/>
  </p:clrMapOvr>
  <p:transition>
    <p:wipe dir="d"/>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lgn="just"/>
            <a:r>
              <a:rPr lang="en-GB" dirty="0" smtClean="0">
                <a:solidFill>
                  <a:schemeClr val="bg1"/>
                </a:solidFill>
              </a:rPr>
              <a:t>Here the fat penetrates the lung capillaries and appears in the major circulation, so that it can be carried to any organ or structure, including the skin where it can cause </a:t>
            </a:r>
            <a:r>
              <a:rPr lang="en-GB" dirty="0" err="1" smtClean="0">
                <a:solidFill>
                  <a:schemeClr val="bg1"/>
                </a:solidFill>
              </a:rPr>
              <a:t>petechial</a:t>
            </a:r>
            <a:r>
              <a:rPr lang="en-GB" dirty="0" smtClean="0">
                <a:solidFill>
                  <a:schemeClr val="bg1"/>
                </a:solidFill>
              </a:rPr>
              <a:t> like lesions especially over the front of the chest and on the face and eyelids.</a:t>
            </a:r>
          </a:p>
          <a:p>
            <a:pPr algn="just"/>
            <a:r>
              <a:rPr lang="en-GB" dirty="0" smtClean="0">
                <a:solidFill>
                  <a:schemeClr val="bg1"/>
                </a:solidFill>
              </a:rPr>
              <a:t>The brain, kidneys and myocardium  are the most vulnerable target organs, the brainstem being the one that is most likely to lead to death from impaction of fat globules in its capillaries.</a:t>
            </a:r>
            <a:endParaRPr lang="en-GB" dirty="0">
              <a:solidFill>
                <a:schemeClr val="bg1"/>
              </a:solidFill>
            </a:endParaRPr>
          </a:p>
        </p:txBody>
      </p:sp>
      <p:sp>
        <p:nvSpPr>
          <p:cNvPr id="3" name="Title 2"/>
          <p:cNvSpPr>
            <a:spLocks noGrp="1"/>
          </p:cNvSpPr>
          <p:nvPr>
            <p:ph type="title"/>
          </p:nvPr>
        </p:nvSpPr>
        <p:spPr/>
        <p:txBody>
          <a:bodyPr>
            <a:normAutofit/>
          </a:bodyPr>
          <a:lstStyle/>
          <a:p>
            <a:r>
              <a:rPr lang="en-GB" dirty="0" smtClean="0">
                <a:solidFill>
                  <a:schemeClr val="bg1"/>
                </a:solidFill>
              </a:rPr>
              <a:t>Systematic fat embolism</a:t>
            </a:r>
            <a:endParaRPr lang="en-GB" dirty="0">
              <a:solidFill>
                <a:schemeClr val="bg1"/>
              </a:solidFill>
            </a:endParaRPr>
          </a:p>
        </p:txBody>
      </p:sp>
    </p:spTree>
  </p:cSld>
  <p:clrMapOvr>
    <a:masterClrMapping/>
  </p:clrMapOvr>
  <p:transition>
    <p:wipe dir="d"/>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a:defRPr/>
            </a:pPr>
            <a:r>
              <a:rPr lang="en-GB" dirty="0" smtClean="0">
                <a:solidFill>
                  <a:schemeClr val="bg1"/>
                </a:solidFill>
              </a:rPr>
              <a:t>IS A DISORDER OF THE STRUCTURE AND/OR FUNCTION OF THE BODY AND/OR SOUL THAT CAN END IN COMPLETE OR PARTIAL RECOVERY OR DEATH</a:t>
            </a:r>
            <a:r>
              <a:rPr lang="sr-Cyrl-RS" dirty="0" smtClean="0">
                <a:solidFill>
                  <a:schemeClr val="bg1"/>
                </a:solidFill>
              </a:rPr>
              <a:t>.</a:t>
            </a:r>
            <a:endParaRPr lang="en-US" dirty="0">
              <a:solidFill>
                <a:schemeClr val="bg1"/>
              </a:solidFill>
            </a:endParaRPr>
          </a:p>
        </p:txBody>
      </p:sp>
      <p:sp>
        <p:nvSpPr>
          <p:cNvPr id="2" name="Title 1"/>
          <p:cNvSpPr>
            <a:spLocks noGrp="1"/>
          </p:cNvSpPr>
          <p:nvPr>
            <p:ph type="title"/>
          </p:nvPr>
        </p:nvSpPr>
        <p:spPr/>
        <p:txBody>
          <a:bodyPr/>
          <a:lstStyle/>
          <a:p>
            <a:pPr>
              <a:defRPr/>
            </a:pPr>
            <a:r>
              <a:rPr lang="sr-Cyrl-RS" dirty="0" smtClean="0"/>
              <a:t>  </a:t>
            </a:r>
            <a:r>
              <a:rPr lang="en-GB" dirty="0" smtClean="0">
                <a:solidFill>
                  <a:schemeClr val="bg1"/>
                </a:solidFill>
              </a:rPr>
              <a:t>DAMAGE OF HEALTH</a:t>
            </a:r>
            <a:endParaRPr lang="en-US" dirty="0">
              <a:solidFill>
                <a:schemeClr val="bg1"/>
              </a:solidFill>
            </a:endParaRPr>
          </a:p>
        </p:txBody>
      </p:sp>
    </p:spTree>
  </p:cSld>
  <p:clrMapOvr>
    <a:masterClrMapping/>
  </p:clrMapOvr>
  <p:transition>
    <p:wipe dir="d"/>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85720" y="152400"/>
            <a:ext cx="8715436" cy="1219200"/>
          </a:xfrm>
        </p:spPr>
        <p:txBody>
          <a:bodyPr>
            <a:normAutofit/>
          </a:bodyPr>
          <a:lstStyle/>
          <a:p>
            <a:r>
              <a:rPr lang="en-GB" sz="3200" dirty="0" smtClean="0">
                <a:solidFill>
                  <a:schemeClr val="bg1"/>
                </a:solidFill>
              </a:rPr>
              <a:t>Renal fat embolism stained with H&amp;E and oil red O</a:t>
            </a:r>
            <a:endParaRPr lang="en-GB" sz="3200" dirty="0">
              <a:solidFill>
                <a:schemeClr val="bg1"/>
              </a:solidFill>
            </a:endParaRPr>
          </a:p>
        </p:txBody>
      </p:sp>
      <p:pic>
        <p:nvPicPr>
          <p:cNvPr id="1026" name="Picture 2"/>
          <p:cNvPicPr>
            <a:picLocks noGrp="1" noChangeAspect="1" noChangeArrowheads="1"/>
          </p:cNvPicPr>
          <p:nvPr>
            <p:ph idx="1"/>
          </p:nvPr>
        </p:nvPicPr>
        <p:blipFill>
          <a:blip r:embed="rId2" cstate="print"/>
          <a:srcRect/>
          <a:stretch>
            <a:fillRect/>
          </a:stretch>
        </p:blipFill>
        <p:spPr bwMode="auto">
          <a:xfrm>
            <a:off x="1071538" y="1500174"/>
            <a:ext cx="7358114" cy="3514731"/>
          </a:xfrm>
          <a:prstGeom prst="rect">
            <a:avLst/>
          </a:prstGeom>
          <a:noFill/>
          <a:ln w="9525">
            <a:noFill/>
            <a:miter lim="800000"/>
            <a:headEnd/>
            <a:tailEnd/>
          </a:ln>
          <a:effectLst/>
        </p:spPr>
      </p:pic>
    </p:spTree>
  </p:cSld>
  <p:clrMapOvr>
    <a:masterClrMapping/>
  </p:clrMapOvr>
  <p:transition>
    <p:wipe dir="d"/>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lgn="just"/>
            <a:r>
              <a:rPr lang="en-GB" dirty="0" smtClean="0">
                <a:solidFill>
                  <a:schemeClr val="bg1"/>
                </a:solidFill>
              </a:rPr>
              <a:t>Sepsis is the commonest late complication of injury leading to death.</a:t>
            </a:r>
          </a:p>
          <a:p>
            <a:pPr algn="just"/>
            <a:r>
              <a:rPr lang="en-GB" dirty="0" smtClean="0">
                <a:solidFill>
                  <a:schemeClr val="bg1"/>
                </a:solidFill>
              </a:rPr>
              <a:t>Sepsis occurs in approximately 1% of all hospital inpatient and accounts for  between 20% and 30% of intensive care unit admissions.</a:t>
            </a:r>
          </a:p>
          <a:p>
            <a:pPr algn="just"/>
            <a:r>
              <a:rPr lang="en-GB" dirty="0" smtClean="0">
                <a:solidFill>
                  <a:schemeClr val="bg1"/>
                </a:solidFill>
              </a:rPr>
              <a:t>Despite modern techniques of resuscitation and organ support, septic shock continues to have a mortality rate of  approximately 50%.</a:t>
            </a:r>
          </a:p>
        </p:txBody>
      </p:sp>
      <p:sp>
        <p:nvSpPr>
          <p:cNvPr id="3" name="Title 2"/>
          <p:cNvSpPr>
            <a:spLocks noGrp="1"/>
          </p:cNvSpPr>
          <p:nvPr>
            <p:ph type="title"/>
          </p:nvPr>
        </p:nvSpPr>
        <p:spPr/>
        <p:txBody>
          <a:bodyPr/>
          <a:lstStyle/>
          <a:p>
            <a:pPr algn="ctr"/>
            <a:r>
              <a:rPr lang="en-GB" dirty="0" smtClean="0">
                <a:solidFill>
                  <a:schemeClr val="bg1"/>
                </a:solidFill>
              </a:rPr>
              <a:t>Sepsis</a:t>
            </a:r>
            <a:endParaRPr lang="en-GB" dirty="0">
              <a:solidFill>
                <a:schemeClr val="bg1"/>
              </a:solidFill>
            </a:endParaRPr>
          </a:p>
        </p:txBody>
      </p:sp>
    </p:spTree>
  </p:cSld>
  <p:clrMapOvr>
    <a:masterClrMapping/>
  </p:clrMapOvr>
  <p:transition>
    <p:wipe dir="d"/>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642918"/>
            <a:ext cx="8229600" cy="5453082"/>
          </a:xfrm>
        </p:spPr>
        <p:txBody>
          <a:bodyPr/>
          <a:lstStyle/>
          <a:p>
            <a:pPr algn="just"/>
            <a:r>
              <a:rPr lang="en-GB" dirty="0" smtClean="0">
                <a:solidFill>
                  <a:schemeClr val="bg1"/>
                </a:solidFill>
              </a:rPr>
              <a:t>Sepsis is a spectrum of </a:t>
            </a:r>
            <a:r>
              <a:rPr lang="en-GB" dirty="0" err="1" smtClean="0">
                <a:solidFill>
                  <a:schemeClr val="bg1"/>
                </a:solidFill>
              </a:rPr>
              <a:t>pathophysiological</a:t>
            </a:r>
            <a:r>
              <a:rPr lang="en-GB" dirty="0" smtClean="0">
                <a:solidFill>
                  <a:schemeClr val="bg1"/>
                </a:solidFill>
              </a:rPr>
              <a:t> changes in the host system resulting from a generalised activation and systemic expression of the host’s inflammatory pathways  in response to infection. Normally, pro-inflammatory mediators such as  TNF-</a:t>
            </a:r>
            <a:r>
              <a:rPr lang="el-GR" dirty="0" smtClean="0">
                <a:solidFill>
                  <a:schemeClr val="bg1"/>
                </a:solidFill>
              </a:rPr>
              <a:t>α</a:t>
            </a:r>
            <a:r>
              <a:rPr lang="en-GB" dirty="0" smtClean="0">
                <a:solidFill>
                  <a:schemeClr val="bg1"/>
                </a:solidFill>
              </a:rPr>
              <a:t>, IL-1, IL-6 and IL-8 are released in response to infection or injury and/or </a:t>
            </a:r>
            <a:r>
              <a:rPr lang="en-GB" dirty="0" err="1" smtClean="0">
                <a:solidFill>
                  <a:schemeClr val="bg1"/>
                </a:solidFill>
              </a:rPr>
              <a:t>ischaemia</a:t>
            </a:r>
            <a:r>
              <a:rPr lang="en-GB" dirty="0" smtClean="0">
                <a:solidFill>
                  <a:schemeClr val="bg1"/>
                </a:solidFill>
              </a:rPr>
              <a:t>, to eliminate pathogens and to promote wound healing.</a:t>
            </a:r>
          </a:p>
          <a:p>
            <a:pPr algn="just"/>
            <a:r>
              <a:rPr lang="en-GB" dirty="0" smtClean="0">
                <a:solidFill>
                  <a:schemeClr val="bg1"/>
                </a:solidFill>
              </a:rPr>
              <a:t>This response is then </a:t>
            </a:r>
            <a:r>
              <a:rPr lang="en-GB" dirty="0" err="1" smtClean="0">
                <a:solidFill>
                  <a:schemeClr val="bg1"/>
                </a:solidFill>
              </a:rPr>
              <a:t>downregulated</a:t>
            </a:r>
            <a:r>
              <a:rPr lang="en-GB" dirty="0" smtClean="0">
                <a:solidFill>
                  <a:schemeClr val="bg1"/>
                </a:solidFill>
              </a:rPr>
              <a:t> by the release of anti inflammatory  mediators such as IL-1 receptor antagonist and IL-10 resulting in restoration of homeostasis.</a:t>
            </a:r>
            <a:endParaRPr lang="en-GB" dirty="0">
              <a:solidFill>
                <a:schemeClr val="bg1"/>
              </a:solidFill>
            </a:endParaRPr>
          </a:p>
        </p:txBody>
      </p:sp>
    </p:spTree>
  </p:cSld>
  <p:clrMapOvr>
    <a:masterClrMapping/>
  </p:clrMapOvr>
  <p:transition>
    <p:wipe dir="d"/>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500042"/>
            <a:ext cx="8229600" cy="5595958"/>
          </a:xfrm>
        </p:spPr>
        <p:txBody>
          <a:bodyPr/>
          <a:lstStyle/>
          <a:p>
            <a:pPr algn="just"/>
            <a:r>
              <a:rPr lang="en-GB" dirty="0" smtClean="0">
                <a:solidFill>
                  <a:schemeClr val="bg1"/>
                </a:solidFill>
              </a:rPr>
              <a:t>In sepsis however , local defence mechanisms are insufficient to eliminate the infectious agent and overstimulation of the host’s immune </a:t>
            </a:r>
            <a:r>
              <a:rPr lang="en-GB" dirty="0" err="1" smtClean="0">
                <a:solidFill>
                  <a:schemeClr val="bg1"/>
                </a:solidFill>
              </a:rPr>
              <a:t>effector</a:t>
            </a:r>
            <a:r>
              <a:rPr lang="en-GB" dirty="0" smtClean="0">
                <a:solidFill>
                  <a:schemeClr val="bg1"/>
                </a:solidFill>
              </a:rPr>
              <a:t> cells occurs. This overwhelming  systemic pro-inflammatory reaction is frequently followed by an overactive compensatory anti-inflammatory mediator release. When the balance between pro- and anti -inflammatory  response is lost, immunological imbalance and massive systemic inflammation results.</a:t>
            </a:r>
            <a:endParaRPr lang="en-GB" dirty="0">
              <a:solidFill>
                <a:schemeClr val="bg1"/>
              </a:solidFill>
            </a:endParaRPr>
          </a:p>
        </p:txBody>
      </p:sp>
    </p:spTree>
  </p:cSld>
  <p:clrMapOvr>
    <a:masterClrMapping/>
  </p:clrMapOvr>
  <p:transition>
    <p:wipe dir="d"/>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357298"/>
            <a:ext cx="8229600" cy="5500702"/>
          </a:xfrm>
        </p:spPr>
        <p:txBody>
          <a:bodyPr>
            <a:normAutofit fontScale="92500" lnSpcReduction="20000"/>
          </a:bodyPr>
          <a:lstStyle/>
          <a:p>
            <a:pPr algn="just">
              <a:buNone/>
            </a:pPr>
            <a:r>
              <a:rPr lang="en-GB" dirty="0" smtClean="0">
                <a:solidFill>
                  <a:schemeClr val="bg1"/>
                </a:solidFill>
              </a:rPr>
              <a:t>	The condition of SIRS can have either a non-infectious or infectious origin. When triggered by infection, the term ‘sepsis’ is used. Infection leading to sepsis may be bacterial, fungal, parasitic, protozoan or  viral in origin. </a:t>
            </a:r>
          </a:p>
          <a:p>
            <a:pPr algn="just">
              <a:buNone/>
            </a:pPr>
            <a:r>
              <a:rPr lang="en-GB" dirty="0" smtClean="0">
                <a:solidFill>
                  <a:schemeClr val="bg1"/>
                </a:solidFill>
              </a:rPr>
              <a:t/>
            </a:r>
            <a:br>
              <a:rPr lang="en-GB" dirty="0" smtClean="0">
                <a:solidFill>
                  <a:schemeClr val="bg1"/>
                </a:solidFill>
              </a:rPr>
            </a:br>
            <a:r>
              <a:rPr lang="en-GB" dirty="0" smtClean="0">
                <a:solidFill>
                  <a:schemeClr val="bg1"/>
                </a:solidFill>
              </a:rPr>
              <a:t>Sepsis, severe sepsis and septic shock represent the increasingly severe stages of the same disease . Severe sepsis’ is defined by a deterioration of organ function in the presence of hypotension, organ dysfunction and </a:t>
            </a:r>
            <a:r>
              <a:rPr lang="en-GB" dirty="0" err="1" smtClean="0">
                <a:solidFill>
                  <a:schemeClr val="bg1"/>
                </a:solidFill>
              </a:rPr>
              <a:t>hypoperfusion</a:t>
            </a:r>
            <a:r>
              <a:rPr lang="en-GB" dirty="0" smtClean="0">
                <a:solidFill>
                  <a:schemeClr val="bg1"/>
                </a:solidFill>
              </a:rPr>
              <a:t>. The term ‘septic shock’ is reserved for severe sepsis with hypotension despite fluid resuscitation and resultant perfusion abnormalities. The progression from sepsis to severe sepsis and to septic shock is a continuum. During this process, an increasing proportion of patients develop the ARDS, DIC, organ dysfunction syndrome and multiple organ failure. </a:t>
            </a:r>
            <a:r>
              <a:rPr lang="en-GB" dirty="0" smtClean="0"/>
              <a:t/>
            </a:r>
            <a:br>
              <a:rPr lang="en-GB" dirty="0" smtClean="0"/>
            </a:br>
            <a:r>
              <a:rPr lang="en-GB" dirty="0" smtClean="0"/>
              <a:t/>
            </a:r>
            <a:br>
              <a:rPr lang="en-GB" dirty="0" smtClean="0"/>
            </a:br>
            <a:endParaRPr lang="en-GB" dirty="0"/>
          </a:p>
        </p:txBody>
      </p:sp>
      <p:sp>
        <p:nvSpPr>
          <p:cNvPr id="3" name="Title 2"/>
          <p:cNvSpPr>
            <a:spLocks noGrp="1"/>
          </p:cNvSpPr>
          <p:nvPr>
            <p:ph type="title"/>
          </p:nvPr>
        </p:nvSpPr>
        <p:spPr>
          <a:xfrm>
            <a:off x="457200" y="152400"/>
            <a:ext cx="8229600" cy="1062022"/>
          </a:xfrm>
        </p:spPr>
        <p:txBody>
          <a:bodyPr/>
          <a:lstStyle/>
          <a:p>
            <a:r>
              <a:rPr lang="en-GB" dirty="0" smtClean="0">
                <a:solidFill>
                  <a:schemeClr val="bg1"/>
                </a:solidFill>
              </a:rPr>
              <a:t>Sepsis, severe sepsis and septic shock</a:t>
            </a:r>
            <a:endParaRPr lang="en-GB" dirty="0">
              <a:solidFill>
                <a:schemeClr val="bg1"/>
              </a:solidFill>
            </a:endParaRPr>
          </a:p>
        </p:txBody>
      </p:sp>
    </p:spTree>
  </p:cSld>
  <p:clrMapOvr>
    <a:masterClrMapping/>
  </p:clrMapOvr>
  <p:transition>
    <p:wipe dir="d"/>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lgn="just"/>
            <a:r>
              <a:rPr lang="en-GB" dirty="0" smtClean="0">
                <a:solidFill>
                  <a:schemeClr val="bg1"/>
                </a:solidFill>
              </a:rPr>
              <a:t>The internal organs may be both the focus of sepsis as well as the target of sepsis-induced tissue alterations and it is important to distinguish between a primary infectious organ alteration (septic focus) and secondary lesions (</a:t>
            </a:r>
            <a:r>
              <a:rPr lang="en-GB" dirty="0" err="1" smtClean="0">
                <a:solidFill>
                  <a:schemeClr val="bg1"/>
                </a:solidFill>
              </a:rPr>
              <a:t>septicopyaemic</a:t>
            </a:r>
            <a:r>
              <a:rPr lang="en-GB" dirty="0" smtClean="0">
                <a:solidFill>
                  <a:schemeClr val="bg1"/>
                </a:solidFill>
              </a:rPr>
              <a:t> abscesses) as a direct result of bacterial spread from the initial focus. </a:t>
            </a:r>
            <a:br>
              <a:rPr lang="en-GB" dirty="0" smtClean="0">
                <a:solidFill>
                  <a:schemeClr val="bg1"/>
                </a:solidFill>
              </a:rPr>
            </a:br>
            <a:endParaRPr lang="en-GB" dirty="0">
              <a:solidFill>
                <a:schemeClr val="bg1"/>
              </a:solidFill>
            </a:endParaRPr>
          </a:p>
        </p:txBody>
      </p:sp>
    </p:spTree>
  </p:cSld>
  <p:clrMapOvr>
    <a:masterClrMapping/>
  </p:clrMapOvr>
  <p:transition>
    <p:wipe dir="d"/>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lgn="just"/>
            <a:r>
              <a:rPr lang="en-GB" dirty="0" smtClean="0">
                <a:solidFill>
                  <a:schemeClr val="bg1"/>
                </a:solidFill>
              </a:rPr>
              <a:t>The morphological alterations of the lung in sepsis are a consequence of </a:t>
            </a:r>
            <a:r>
              <a:rPr lang="en-GB" dirty="0" err="1" smtClean="0">
                <a:solidFill>
                  <a:schemeClr val="bg1"/>
                </a:solidFill>
              </a:rPr>
              <a:t>pathophysiological</a:t>
            </a:r>
            <a:r>
              <a:rPr lang="en-GB" dirty="0" smtClean="0">
                <a:solidFill>
                  <a:schemeClr val="bg1"/>
                </a:solidFill>
              </a:rPr>
              <a:t> changes defined by the term ARDS. At gross inspection, the lungs in ARDS usually appear to be of a gloomy bluish-reddish colour and the cut surfaces of the lungs are commonly wet. At microscopic examination, especially in septic shock, there is often marked platelet aggregation with fibrin deposits in the pulmonary vessels .</a:t>
            </a:r>
            <a:r>
              <a:rPr lang="en-GB" dirty="0" smtClean="0"/>
              <a:t/>
            </a:r>
            <a:br>
              <a:rPr lang="en-GB" dirty="0" smtClean="0"/>
            </a:br>
            <a:r>
              <a:rPr lang="en-GB" dirty="0" smtClean="0"/>
              <a:t/>
            </a:r>
            <a:br>
              <a:rPr lang="en-GB" dirty="0" smtClean="0"/>
            </a:br>
            <a:endParaRPr lang="en-GB" dirty="0"/>
          </a:p>
        </p:txBody>
      </p:sp>
      <p:sp>
        <p:nvSpPr>
          <p:cNvPr id="3" name="Title 2"/>
          <p:cNvSpPr>
            <a:spLocks noGrp="1"/>
          </p:cNvSpPr>
          <p:nvPr>
            <p:ph type="title"/>
          </p:nvPr>
        </p:nvSpPr>
        <p:spPr/>
        <p:txBody>
          <a:bodyPr/>
          <a:lstStyle/>
          <a:p>
            <a:pPr algn="ctr"/>
            <a:r>
              <a:rPr lang="en-GB" dirty="0" smtClean="0">
                <a:solidFill>
                  <a:schemeClr val="bg1"/>
                </a:solidFill>
              </a:rPr>
              <a:t>Lung</a:t>
            </a:r>
            <a:endParaRPr lang="en-GB" dirty="0">
              <a:solidFill>
                <a:schemeClr val="bg1"/>
              </a:solidFill>
            </a:endParaRPr>
          </a:p>
        </p:txBody>
      </p:sp>
    </p:spTree>
  </p:cSld>
  <p:clrMapOvr>
    <a:masterClrMapping/>
  </p:clrMapOvr>
  <p:transition>
    <p:wipe dir="d"/>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lgn="just"/>
            <a:r>
              <a:rPr lang="en-GB" dirty="0" smtClean="0">
                <a:solidFill>
                  <a:schemeClr val="bg1"/>
                </a:solidFill>
              </a:rPr>
              <a:t>Sepsis leads to depression of myocardial function. Septic shock is often especially associated with severe left ventricular dysfunction. Therefore, in cases of septic shock, the left ventricle is often </a:t>
            </a:r>
            <a:r>
              <a:rPr lang="en-GB" dirty="0" err="1" smtClean="0">
                <a:solidFill>
                  <a:schemeClr val="bg1"/>
                </a:solidFill>
              </a:rPr>
              <a:t>dilatated</a:t>
            </a:r>
            <a:r>
              <a:rPr lang="en-GB" dirty="0" smtClean="0">
                <a:solidFill>
                  <a:schemeClr val="bg1"/>
                </a:solidFill>
              </a:rPr>
              <a:t> at autopsy with the apex of the heart appearing rounded and the ventricular wall having a flaccid appearance. </a:t>
            </a:r>
            <a:r>
              <a:rPr lang="en-GB" dirty="0" smtClean="0"/>
              <a:t/>
            </a:r>
            <a:br>
              <a:rPr lang="en-GB" dirty="0" smtClean="0"/>
            </a:br>
            <a:r>
              <a:rPr lang="en-GB" dirty="0" smtClean="0"/>
              <a:t/>
            </a:r>
            <a:br>
              <a:rPr lang="en-GB" dirty="0" smtClean="0"/>
            </a:br>
            <a:endParaRPr lang="en-GB" dirty="0"/>
          </a:p>
        </p:txBody>
      </p:sp>
      <p:sp>
        <p:nvSpPr>
          <p:cNvPr id="3" name="Title 2"/>
          <p:cNvSpPr>
            <a:spLocks noGrp="1"/>
          </p:cNvSpPr>
          <p:nvPr>
            <p:ph type="title"/>
          </p:nvPr>
        </p:nvSpPr>
        <p:spPr/>
        <p:txBody>
          <a:bodyPr/>
          <a:lstStyle/>
          <a:p>
            <a:pPr algn="ctr"/>
            <a:r>
              <a:rPr lang="en-GB" dirty="0" smtClean="0">
                <a:solidFill>
                  <a:schemeClr val="bg1"/>
                </a:solidFill>
              </a:rPr>
              <a:t>Heart</a:t>
            </a:r>
            <a:endParaRPr lang="en-GB" dirty="0">
              <a:solidFill>
                <a:schemeClr val="bg1"/>
              </a:solidFill>
            </a:endParaRPr>
          </a:p>
        </p:txBody>
      </p:sp>
      <p:pic>
        <p:nvPicPr>
          <p:cNvPr id="4" name="Picture 2" descr="C:\Users\Katarina\Desktop\Capture 1.PNG"/>
          <p:cNvPicPr>
            <a:picLocks noChangeAspect="1" noChangeArrowheads="1"/>
          </p:cNvPicPr>
          <p:nvPr/>
        </p:nvPicPr>
        <p:blipFill>
          <a:blip r:embed="rId2" cstate="print"/>
          <a:srcRect/>
          <a:stretch>
            <a:fillRect/>
          </a:stretch>
        </p:blipFill>
        <p:spPr bwMode="auto">
          <a:xfrm>
            <a:off x="1928794" y="4000504"/>
            <a:ext cx="5201376" cy="2552987"/>
          </a:xfrm>
          <a:prstGeom prst="rect">
            <a:avLst/>
          </a:prstGeom>
          <a:noFill/>
        </p:spPr>
      </p:pic>
    </p:spTree>
  </p:cSld>
  <p:clrMapOvr>
    <a:masterClrMapping/>
  </p:clrMapOvr>
  <p:transition>
    <p:wipe dir="d"/>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p:txBody>
          <a:bodyPr/>
          <a:lstStyle/>
          <a:p>
            <a:pPr algn="just">
              <a:buNone/>
            </a:pPr>
            <a:r>
              <a:rPr lang="en-GB" dirty="0" smtClean="0"/>
              <a:t>   </a:t>
            </a:r>
            <a:r>
              <a:rPr lang="en-GB" dirty="0" smtClean="0">
                <a:solidFill>
                  <a:schemeClr val="bg1"/>
                </a:solidFill>
              </a:rPr>
              <a:t>In sepsis, the spleen is usually enlarged and swollen and the capsule has a tense appearance and is easily accidently torn open during evisceration. The cut surface shows a soft and hyperaemic parenchyma with a reddish-greyish, sometimes muddy-brownish appearance. </a:t>
            </a:r>
            <a:br>
              <a:rPr lang="en-GB" dirty="0" smtClean="0">
                <a:solidFill>
                  <a:schemeClr val="bg1"/>
                </a:solidFill>
              </a:rPr>
            </a:br>
            <a:r>
              <a:rPr lang="en-GB" dirty="0" smtClean="0">
                <a:solidFill>
                  <a:schemeClr val="bg1"/>
                </a:solidFill>
              </a:rPr>
              <a:t> The term ‘acute </a:t>
            </a:r>
            <a:r>
              <a:rPr lang="en-GB" dirty="0" err="1" smtClean="0">
                <a:solidFill>
                  <a:schemeClr val="bg1"/>
                </a:solidFill>
              </a:rPr>
              <a:t>splenitis</a:t>
            </a:r>
            <a:r>
              <a:rPr lang="en-GB" dirty="0" smtClean="0">
                <a:solidFill>
                  <a:schemeClr val="bg1"/>
                </a:solidFill>
              </a:rPr>
              <a:t>’ (‘septic spleen’) refers to a soft, runny consistency of the </a:t>
            </a:r>
            <a:r>
              <a:rPr lang="en-GB" dirty="0" err="1" smtClean="0">
                <a:solidFill>
                  <a:schemeClr val="bg1"/>
                </a:solidFill>
              </a:rPr>
              <a:t>splenic</a:t>
            </a:r>
            <a:r>
              <a:rPr lang="en-GB" dirty="0" smtClean="0">
                <a:solidFill>
                  <a:schemeClr val="bg1"/>
                </a:solidFill>
              </a:rPr>
              <a:t> pulp draining from cut sections, </a:t>
            </a:r>
            <a:r>
              <a:rPr lang="en-GB" dirty="0" err="1" smtClean="0">
                <a:solidFill>
                  <a:schemeClr val="bg1"/>
                </a:solidFill>
              </a:rPr>
              <a:t>histologically</a:t>
            </a:r>
            <a:r>
              <a:rPr lang="en-GB" dirty="0" smtClean="0">
                <a:solidFill>
                  <a:schemeClr val="bg1"/>
                </a:solidFill>
              </a:rPr>
              <a:t> corresponding to an increased number of </a:t>
            </a:r>
            <a:r>
              <a:rPr lang="en-GB" dirty="0" err="1" smtClean="0">
                <a:solidFill>
                  <a:schemeClr val="bg1"/>
                </a:solidFill>
              </a:rPr>
              <a:t>neutrophils</a:t>
            </a:r>
            <a:r>
              <a:rPr lang="en-GB" dirty="0" smtClean="0">
                <a:solidFill>
                  <a:schemeClr val="bg1"/>
                </a:solidFill>
              </a:rPr>
              <a:t> and macrophages. </a:t>
            </a:r>
            <a:br>
              <a:rPr lang="en-GB" dirty="0" smtClean="0">
                <a:solidFill>
                  <a:schemeClr val="bg1"/>
                </a:solidFill>
              </a:rPr>
            </a:br>
            <a:endParaRPr lang="en-GB" dirty="0">
              <a:solidFill>
                <a:schemeClr val="bg1"/>
              </a:solidFill>
            </a:endParaRPr>
          </a:p>
        </p:txBody>
      </p:sp>
      <p:sp>
        <p:nvSpPr>
          <p:cNvPr id="6" name="Title 5"/>
          <p:cNvSpPr>
            <a:spLocks noGrp="1"/>
          </p:cNvSpPr>
          <p:nvPr>
            <p:ph type="title"/>
          </p:nvPr>
        </p:nvSpPr>
        <p:spPr/>
        <p:txBody>
          <a:bodyPr/>
          <a:lstStyle/>
          <a:p>
            <a:pPr algn="ctr"/>
            <a:r>
              <a:rPr lang="en-GB" dirty="0" smtClean="0">
                <a:solidFill>
                  <a:schemeClr val="bg1"/>
                </a:solidFill>
              </a:rPr>
              <a:t>Spleen</a:t>
            </a:r>
            <a:endParaRPr lang="en-GB" dirty="0">
              <a:solidFill>
                <a:schemeClr val="bg1"/>
              </a:solidFill>
            </a:endParaRPr>
          </a:p>
        </p:txBody>
      </p:sp>
    </p:spTree>
  </p:cSld>
  <p:clrMapOvr>
    <a:masterClrMapping/>
  </p:clrMapOvr>
  <p:transition>
    <p:wipe dir="d"/>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lgn="just">
              <a:buNone/>
            </a:pPr>
            <a:r>
              <a:rPr lang="en-GB" dirty="0" smtClean="0"/>
              <a:t>	</a:t>
            </a:r>
            <a:r>
              <a:rPr lang="en-GB" dirty="0" smtClean="0">
                <a:solidFill>
                  <a:schemeClr val="bg1"/>
                </a:solidFill>
              </a:rPr>
              <a:t>One of the most characteristic morphological findings in sepsis-related deaths is unilateral or bilateral bleeding in the adrenal cortex. Bleeding of the adrenals  may vary in size from tiny focal haemorrhages visible only at microscopy up to total haemorrhagic infarction (‘adrenal apoplexy’) easily detectable at gross examination. </a:t>
            </a:r>
            <a:r>
              <a:rPr lang="en-GB" dirty="0" smtClean="0"/>
              <a:t/>
            </a:r>
            <a:br>
              <a:rPr lang="en-GB" dirty="0" smtClean="0"/>
            </a:br>
            <a:endParaRPr lang="en-GB" dirty="0"/>
          </a:p>
        </p:txBody>
      </p:sp>
      <p:sp>
        <p:nvSpPr>
          <p:cNvPr id="3" name="Title 2"/>
          <p:cNvSpPr>
            <a:spLocks noGrp="1"/>
          </p:cNvSpPr>
          <p:nvPr>
            <p:ph type="title"/>
          </p:nvPr>
        </p:nvSpPr>
        <p:spPr/>
        <p:txBody>
          <a:bodyPr/>
          <a:lstStyle/>
          <a:p>
            <a:pPr algn="ctr"/>
            <a:r>
              <a:rPr lang="en-GB" dirty="0" smtClean="0">
                <a:solidFill>
                  <a:schemeClr val="bg1"/>
                </a:solidFill>
              </a:rPr>
              <a:t>Adrenal gland </a:t>
            </a:r>
            <a:endParaRPr lang="en-GB" dirty="0">
              <a:solidFill>
                <a:schemeClr val="bg1"/>
              </a:solidFill>
            </a:endParaRPr>
          </a:p>
        </p:txBody>
      </p:sp>
    </p:spTree>
  </p:cSld>
  <p:clrMapOvr>
    <a:masterClrMapping/>
  </p:clrMapOvr>
  <p:transition>
    <p:wipe dir="d"/>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23850" y="1557338"/>
            <a:ext cx="8712200" cy="4895850"/>
          </a:xfrm>
        </p:spPr>
        <p:txBody>
          <a:bodyPr/>
          <a:lstStyle/>
          <a:p>
            <a:pPr>
              <a:defRPr/>
            </a:pPr>
            <a:r>
              <a:rPr lang="en-GB" b="1" dirty="0" smtClean="0">
                <a:solidFill>
                  <a:schemeClr val="bg1"/>
                </a:solidFill>
              </a:rPr>
              <a:t>NATURAL</a:t>
            </a:r>
            <a:r>
              <a:rPr lang="en-GB" dirty="0" smtClean="0">
                <a:solidFill>
                  <a:schemeClr val="bg1"/>
                </a:solidFill>
              </a:rPr>
              <a:t> </a:t>
            </a:r>
            <a:r>
              <a:rPr lang="sr-Cyrl-RS" dirty="0" smtClean="0">
                <a:solidFill>
                  <a:schemeClr val="bg1"/>
                </a:solidFill>
              </a:rPr>
              <a:t>(</a:t>
            </a:r>
            <a:r>
              <a:rPr lang="sr-Latn-RS" dirty="0" smtClean="0">
                <a:solidFill>
                  <a:schemeClr val="bg1"/>
                </a:solidFill>
              </a:rPr>
              <a:t>LAESIO VALETUDINIS NATURALIS)</a:t>
            </a:r>
            <a:r>
              <a:rPr lang="sr-Latn-RS" b="1" dirty="0" smtClean="0">
                <a:solidFill>
                  <a:schemeClr val="bg1"/>
                </a:solidFill>
              </a:rPr>
              <a:t>-</a:t>
            </a:r>
            <a:r>
              <a:rPr lang="en-GB" b="1" dirty="0" smtClean="0">
                <a:solidFill>
                  <a:schemeClr val="bg1"/>
                </a:solidFill>
              </a:rPr>
              <a:t>DISEASE</a:t>
            </a:r>
            <a:r>
              <a:rPr lang="sr-Cyrl-RS" b="1" dirty="0" smtClean="0">
                <a:solidFill>
                  <a:schemeClr val="bg1"/>
                </a:solidFill>
              </a:rPr>
              <a:t> (</a:t>
            </a:r>
            <a:r>
              <a:rPr lang="sr-Latn-RS" b="1" dirty="0" smtClean="0">
                <a:solidFill>
                  <a:schemeClr val="bg1"/>
                </a:solidFill>
              </a:rPr>
              <a:t>MORBUS S. NOSEMA)</a:t>
            </a:r>
            <a:r>
              <a:rPr lang="sr-Cyrl-RS" b="1" dirty="0" smtClean="0">
                <a:solidFill>
                  <a:schemeClr val="bg1"/>
                </a:solidFill>
              </a:rPr>
              <a:t> </a:t>
            </a:r>
            <a:r>
              <a:rPr lang="en-GB" b="1" dirty="0" smtClean="0">
                <a:solidFill>
                  <a:schemeClr val="bg1"/>
                </a:solidFill>
              </a:rPr>
              <a:t>            DEATH</a:t>
            </a:r>
            <a:r>
              <a:rPr lang="sr-Latn-RS" b="1" dirty="0" smtClean="0">
                <a:solidFill>
                  <a:schemeClr val="bg1"/>
                </a:solidFill>
              </a:rPr>
              <a:t> (MORS NATURALIS)</a:t>
            </a:r>
            <a:endParaRPr lang="sr-Cyrl-RS" b="1" dirty="0" smtClean="0">
              <a:solidFill>
                <a:schemeClr val="bg1"/>
              </a:solidFill>
            </a:endParaRPr>
          </a:p>
          <a:p>
            <a:pPr marL="0" indent="0">
              <a:buFont typeface="Wingdings" pitchFamily="2" charset="2"/>
              <a:buNone/>
              <a:defRPr/>
            </a:pPr>
            <a:endParaRPr lang="sr-Cyrl-RS" b="1" dirty="0" smtClean="0">
              <a:solidFill>
                <a:srgbClr val="FFC000"/>
              </a:solidFill>
            </a:endParaRPr>
          </a:p>
          <a:p>
            <a:pPr>
              <a:defRPr/>
            </a:pPr>
            <a:r>
              <a:rPr lang="en-GB" b="1" dirty="0" smtClean="0">
                <a:solidFill>
                  <a:schemeClr val="bg1"/>
                </a:solidFill>
              </a:rPr>
              <a:t>VIOLENT</a:t>
            </a:r>
            <a:r>
              <a:rPr lang="sr-Latn-RS" dirty="0" smtClean="0">
                <a:solidFill>
                  <a:schemeClr val="bg1"/>
                </a:solidFill>
              </a:rPr>
              <a:t>(LAESIO VALETUDINIS VIOLENTA)</a:t>
            </a:r>
            <a:r>
              <a:rPr lang="sr-Latn-RS" b="1" dirty="0" smtClean="0">
                <a:solidFill>
                  <a:schemeClr val="bg1"/>
                </a:solidFill>
              </a:rPr>
              <a:t>-</a:t>
            </a:r>
            <a:r>
              <a:rPr lang="en-GB" b="1" dirty="0" smtClean="0">
                <a:solidFill>
                  <a:schemeClr val="bg1"/>
                </a:solidFill>
              </a:rPr>
              <a:t> INJURIES</a:t>
            </a:r>
            <a:r>
              <a:rPr lang="sr-Latn-RS" b="1" dirty="0" smtClean="0">
                <a:solidFill>
                  <a:schemeClr val="bg1"/>
                </a:solidFill>
              </a:rPr>
              <a:t>(TRAUMA)</a:t>
            </a:r>
            <a:r>
              <a:rPr lang="sr-Cyrl-RS" b="1" dirty="0" smtClean="0">
                <a:solidFill>
                  <a:schemeClr val="bg1"/>
                </a:solidFill>
              </a:rPr>
              <a:t>     </a:t>
            </a:r>
            <a:r>
              <a:rPr lang="sr-Latn-RS" b="1" dirty="0" smtClean="0">
                <a:solidFill>
                  <a:schemeClr val="bg1"/>
                </a:solidFill>
              </a:rPr>
              <a:t>             </a:t>
            </a:r>
            <a:r>
              <a:rPr lang="en-GB" b="1" dirty="0" smtClean="0">
                <a:solidFill>
                  <a:schemeClr val="bg1"/>
                </a:solidFill>
              </a:rPr>
              <a:t>VIOLENT DEATH </a:t>
            </a:r>
            <a:r>
              <a:rPr lang="sr-Latn-RS" b="1" dirty="0" smtClean="0">
                <a:solidFill>
                  <a:schemeClr val="bg1"/>
                </a:solidFill>
              </a:rPr>
              <a:t>(MORS VIOLENTA)</a:t>
            </a:r>
            <a:endParaRPr lang="en-US" b="1" dirty="0">
              <a:solidFill>
                <a:schemeClr val="bg1"/>
              </a:solidFill>
            </a:endParaRPr>
          </a:p>
        </p:txBody>
      </p:sp>
      <p:sp>
        <p:nvSpPr>
          <p:cNvPr id="2" name="Title 1"/>
          <p:cNvSpPr>
            <a:spLocks noGrp="1"/>
          </p:cNvSpPr>
          <p:nvPr>
            <p:ph type="title"/>
          </p:nvPr>
        </p:nvSpPr>
        <p:spPr/>
        <p:txBody>
          <a:bodyPr/>
          <a:lstStyle/>
          <a:p>
            <a:pPr>
              <a:defRPr/>
            </a:pPr>
            <a:r>
              <a:rPr lang="en-US" dirty="0" smtClean="0">
                <a:solidFill>
                  <a:schemeClr val="bg1"/>
                </a:solidFill>
              </a:rPr>
              <a:t>DAMAGE OF HEALTH</a:t>
            </a:r>
            <a:endParaRPr lang="en-US" dirty="0">
              <a:solidFill>
                <a:schemeClr val="bg1"/>
              </a:solidFill>
            </a:endParaRPr>
          </a:p>
        </p:txBody>
      </p:sp>
      <p:sp>
        <p:nvSpPr>
          <p:cNvPr id="10245" name="Right Arrow 11"/>
          <p:cNvSpPr>
            <a:spLocks noChangeArrowheads="1"/>
          </p:cNvSpPr>
          <p:nvPr/>
        </p:nvSpPr>
        <p:spPr bwMode="auto">
          <a:xfrm>
            <a:off x="4000496" y="3786190"/>
            <a:ext cx="1079500" cy="288925"/>
          </a:xfrm>
          <a:prstGeom prst="rightArrow">
            <a:avLst>
              <a:gd name="adj1" fmla="val 50000"/>
              <a:gd name="adj2" fmla="val 49817"/>
            </a:avLst>
          </a:prstGeom>
          <a:solidFill>
            <a:schemeClr val="bg1"/>
          </a:solidFill>
          <a:ln w="9525" algn="ctr">
            <a:solidFill>
              <a:schemeClr val="tx1"/>
            </a:solidFill>
            <a:round/>
            <a:headEnd/>
            <a:tailEnd/>
          </a:ln>
        </p:spPr>
        <p:txBody>
          <a:bodyPr/>
          <a:lstStyle/>
          <a:p>
            <a:pPr algn="ctr" eaLnBrk="1" hangingPunct="1"/>
            <a:endParaRPr lang="en-US" altLang="en-US"/>
          </a:p>
        </p:txBody>
      </p:sp>
      <p:sp>
        <p:nvSpPr>
          <p:cNvPr id="9" name="Right Arrow 11"/>
          <p:cNvSpPr>
            <a:spLocks noChangeArrowheads="1"/>
          </p:cNvSpPr>
          <p:nvPr/>
        </p:nvSpPr>
        <p:spPr bwMode="auto">
          <a:xfrm>
            <a:off x="5643570" y="2071678"/>
            <a:ext cx="1079500" cy="288925"/>
          </a:xfrm>
          <a:prstGeom prst="rightArrow">
            <a:avLst>
              <a:gd name="adj1" fmla="val 50000"/>
              <a:gd name="adj2" fmla="val 49817"/>
            </a:avLst>
          </a:prstGeom>
          <a:solidFill>
            <a:schemeClr val="bg1"/>
          </a:solidFill>
          <a:ln w="9525" algn="ctr">
            <a:solidFill>
              <a:schemeClr val="tx1"/>
            </a:solidFill>
            <a:round/>
            <a:headEnd/>
            <a:tailEnd/>
          </a:ln>
        </p:spPr>
        <p:txBody>
          <a:bodyPr/>
          <a:lstStyle/>
          <a:p>
            <a:pPr algn="ctr" eaLnBrk="1" hangingPunct="1"/>
            <a:endParaRPr lang="en-US" altLang="en-US"/>
          </a:p>
        </p:txBody>
      </p:sp>
    </p:spTree>
  </p:cSld>
  <p:clrMapOvr>
    <a:masterClrMapping/>
  </p:clrMapOvr>
  <p:transition>
    <p:wipe dir="d"/>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Content Placeholder 2"/>
          <p:cNvSpPr>
            <a:spLocks noGrp="1"/>
          </p:cNvSpPr>
          <p:nvPr>
            <p:ph idx="4294967295"/>
          </p:nvPr>
        </p:nvSpPr>
        <p:spPr>
          <a:xfrm>
            <a:off x="0" y="76200"/>
            <a:ext cx="9067800" cy="6049963"/>
          </a:xfrm>
        </p:spPr>
        <p:txBody>
          <a:bodyPr/>
          <a:lstStyle/>
          <a:p>
            <a:pPr marL="0" indent="0">
              <a:buFontTx/>
              <a:buNone/>
              <a:defRPr/>
            </a:pPr>
            <a:r>
              <a:rPr lang="en-US" altLang="en-US" sz="4400" b="1" dirty="0" smtClean="0"/>
              <a:t>           </a:t>
            </a:r>
            <a:endParaRPr lang="sr-Cyrl-RS" altLang="en-US" sz="4400" b="1" dirty="0" smtClean="0"/>
          </a:p>
          <a:p>
            <a:pPr marL="0" indent="0">
              <a:buFontTx/>
              <a:buNone/>
              <a:defRPr/>
            </a:pPr>
            <a:endParaRPr lang="sr-Cyrl-RS" altLang="en-US" sz="4400" b="1" dirty="0" smtClean="0">
              <a:solidFill>
                <a:schemeClr val="bg1"/>
              </a:solidFill>
            </a:endParaRPr>
          </a:p>
          <a:p>
            <a:pPr marL="0" indent="0">
              <a:buFontTx/>
              <a:buNone/>
              <a:defRPr/>
            </a:pPr>
            <a:endParaRPr lang="sr-Cyrl-RS" altLang="en-US" sz="4400" b="1" dirty="0" smtClean="0">
              <a:solidFill>
                <a:schemeClr val="bg1"/>
              </a:solidFill>
            </a:endParaRPr>
          </a:p>
          <a:p>
            <a:pPr marL="0" indent="0" algn="ctr">
              <a:buFontTx/>
              <a:buNone/>
              <a:defRPr/>
            </a:pPr>
            <a:r>
              <a:rPr lang="en-US" altLang="en-US" sz="4400" b="1" dirty="0" smtClean="0">
                <a:solidFill>
                  <a:schemeClr val="bg1"/>
                </a:solidFill>
              </a:rPr>
              <a:t>VITAL REACTIONS</a:t>
            </a:r>
          </a:p>
        </p:txBody>
      </p:sp>
    </p:spTree>
  </p:cSld>
  <p:clrMapOvr>
    <a:masterClrMapping/>
  </p:clrMapOvr>
  <p:transition>
    <p:wipe dir="d"/>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a:xfrm>
            <a:off x="457200" y="548680"/>
            <a:ext cx="8229600" cy="5547320"/>
          </a:xfrm>
        </p:spPr>
        <p:txBody>
          <a:bodyPr>
            <a:normAutofit/>
          </a:bodyPr>
          <a:lstStyle/>
          <a:p>
            <a:pPr marL="0" indent="0" algn="just">
              <a:buNone/>
            </a:pPr>
            <a:r>
              <a:rPr lang="en-US" dirty="0" smtClean="0">
                <a:solidFill>
                  <a:schemeClr val="bg1"/>
                </a:solidFill>
              </a:rPr>
              <a:t>The </a:t>
            </a:r>
            <a:r>
              <a:rPr lang="en-US" dirty="0">
                <a:solidFill>
                  <a:schemeClr val="bg1"/>
                </a:solidFill>
              </a:rPr>
              <a:t>question whether or not an injury was inflicted during </a:t>
            </a:r>
            <a:r>
              <a:rPr lang="en-US" dirty="0" smtClean="0">
                <a:solidFill>
                  <a:schemeClr val="bg1"/>
                </a:solidFill>
              </a:rPr>
              <a:t>life </a:t>
            </a:r>
            <a:r>
              <a:rPr lang="en-US" dirty="0">
                <a:solidFill>
                  <a:schemeClr val="bg1"/>
                </a:solidFill>
              </a:rPr>
              <a:t>is one of the most important subjects in forensic medicine. </a:t>
            </a:r>
            <a:r>
              <a:rPr lang="en-US" dirty="0" smtClean="0">
                <a:solidFill>
                  <a:schemeClr val="bg1"/>
                </a:solidFill>
              </a:rPr>
              <a:t>As </a:t>
            </a:r>
            <a:r>
              <a:rPr lang="en-US" dirty="0">
                <a:solidFill>
                  <a:schemeClr val="bg1"/>
                </a:solidFill>
              </a:rPr>
              <a:t>mentioned, because death and dying are processes and not </a:t>
            </a:r>
            <a:r>
              <a:rPr lang="en-US" dirty="0" smtClean="0">
                <a:solidFill>
                  <a:schemeClr val="bg1"/>
                </a:solidFill>
              </a:rPr>
              <a:t>an </a:t>
            </a:r>
            <a:r>
              <a:rPr lang="en-US" dirty="0">
                <a:solidFill>
                  <a:schemeClr val="bg1"/>
                </a:solidFill>
              </a:rPr>
              <a:t>event, the term ‘vital reaction’ may only constitute a </a:t>
            </a:r>
            <a:r>
              <a:rPr lang="en-US" dirty="0" smtClean="0">
                <a:solidFill>
                  <a:schemeClr val="bg1"/>
                </a:solidFill>
              </a:rPr>
              <a:t>dubiously </a:t>
            </a:r>
            <a:r>
              <a:rPr lang="en-US" dirty="0">
                <a:solidFill>
                  <a:schemeClr val="bg1"/>
                </a:solidFill>
              </a:rPr>
              <a:t>valid phenomenon in the </a:t>
            </a:r>
            <a:r>
              <a:rPr lang="en-US" dirty="0" err="1">
                <a:solidFill>
                  <a:schemeClr val="bg1"/>
                </a:solidFill>
              </a:rPr>
              <a:t>perimortal</a:t>
            </a:r>
            <a:r>
              <a:rPr lang="en-US" dirty="0">
                <a:solidFill>
                  <a:schemeClr val="bg1"/>
                </a:solidFill>
              </a:rPr>
              <a:t> period. Any effects </a:t>
            </a:r>
            <a:r>
              <a:rPr lang="en-US" dirty="0" smtClean="0">
                <a:solidFill>
                  <a:schemeClr val="bg1"/>
                </a:solidFill>
              </a:rPr>
              <a:t>in</a:t>
            </a:r>
            <a:r>
              <a:rPr lang="en-US" dirty="0">
                <a:solidFill>
                  <a:schemeClr val="bg1"/>
                </a:solidFill>
              </a:rPr>
              <a:t>, at or by the body following trauma are named ‘vital </a:t>
            </a:r>
            <a:r>
              <a:rPr lang="en-US" dirty="0" smtClean="0">
                <a:solidFill>
                  <a:schemeClr val="bg1"/>
                </a:solidFill>
              </a:rPr>
              <a:t>reactions</a:t>
            </a:r>
            <a:r>
              <a:rPr lang="en-US" dirty="0">
                <a:solidFill>
                  <a:schemeClr val="bg1"/>
                </a:solidFill>
              </a:rPr>
              <a:t>’, allowing the conclusion that trauma was really inflicted </a:t>
            </a:r>
            <a:r>
              <a:rPr lang="en-US" dirty="0" smtClean="0">
                <a:solidFill>
                  <a:schemeClr val="bg1"/>
                </a:solidFill>
              </a:rPr>
              <a:t>during </a:t>
            </a:r>
            <a:r>
              <a:rPr lang="en-US" dirty="0">
                <a:solidFill>
                  <a:schemeClr val="bg1"/>
                </a:solidFill>
              </a:rPr>
              <a:t>life. The term vital reaction can be subdivided into </a:t>
            </a:r>
            <a:r>
              <a:rPr lang="en-US" b="1" dirty="0" smtClean="0">
                <a:solidFill>
                  <a:schemeClr val="bg1"/>
                </a:solidFill>
              </a:rPr>
              <a:t>vital reactions</a:t>
            </a:r>
            <a:r>
              <a:rPr lang="en-US" dirty="0" smtClean="0">
                <a:solidFill>
                  <a:schemeClr val="bg1"/>
                </a:solidFill>
              </a:rPr>
              <a:t>, </a:t>
            </a:r>
            <a:r>
              <a:rPr lang="en-US" b="1" dirty="0" smtClean="0">
                <a:solidFill>
                  <a:schemeClr val="bg1"/>
                </a:solidFill>
              </a:rPr>
              <a:t>vital processes </a:t>
            </a:r>
            <a:r>
              <a:rPr lang="en-US" dirty="0">
                <a:solidFill>
                  <a:schemeClr val="bg1"/>
                </a:solidFill>
              </a:rPr>
              <a:t>and </a:t>
            </a:r>
            <a:r>
              <a:rPr lang="en-US" b="1" dirty="0">
                <a:solidFill>
                  <a:schemeClr val="bg1"/>
                </a:solidFill>
              </a:rPr>
              <a:t>vital </a:t>
            </a:r>
            <a:r>
              <a:rPr lang="en-US" b="1" dirty="0" smtClean="0">
                <a:solidFill>
                  <a:schemeClr val="bg1"/>
                </a:solidFill>
              </a:rPr>
              <a:t>signs</a:t>
            </a:r>
            <a:r>
              <a:rPr lang="en-US" dirty="0" smtClean="0">
                <a:solidFill>
                  <a:schemeClr val="bg1"/>
                </a:solidFill>
              </a:rPr>
              <a:t>.</a:t>
            </a:r>
            <a:endParaRPr lang="en-US" dirty="0">
              <a:solidFill>
                <a:schemeClr val="bg1"/>
              </a:solidFill>
            </a:endParaRPr>
          </a:p>
        </p:txBody>
      </p:sp>
    </p:spTree>
    <p:extLst>
      <p:ext uri="{BB962C8B-B14F-4D97-AF65-F5344CB8AC3E}">
        <p14:creationId xmlns:p14="http://schemas.microsoft.com/office/powerpoint/2010/main" xmlns="" val="2074699378"/>
      </p:ext>
    </p:extLst>
  </p:cSld>
  <p:clrMapOvr>
    <a:masterClrMapping/>
  </p:clrMapOvr>
  <p:transition>
    <p:wipe dir="d"/>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548680"/>
            <a:ext cx="8229600" cy="5547320"/>
          </a:xfrm>
        </p:spPr>
        <p:txBody>
          <a:bodyPr>
            <a:normAutofit fontScale="85000" lnSpcReduction="20000"/>
          </a:bodyPr>
          <a:lstStyle/>
          <a:p>
            <a:pPr algn="just"/>
            <a:r>
              <a:rPr lang="en-US" b="1" dirty="0">
                <a:solidFill>
                  <a:schemeClr val="bg1"/>
                </a:solidFill>
              </a:rPr>
              <a:t>Vital reactions </a:t>
            </a:r>
            <a:r>
              <a:rPr lang="en-US" dirty="0">
                <a:solidFill>
                  <a:schemeClr val="bg1"/>
                </a:solidFill>
              </a:rPr>
              <a:t>are local reactions of tissues at the site of </a:t>
            </a:r>
            <a:r>
              <a:rPr lang="en-US" dirty="0" smtClean="0">
                <a:solidFill>
                  <a:schemeClr val="bg1"/>
                </a:solidFill>
              </a:rPr>
              <a:t>damage</a:t>
            </a:r>
            <a:r>
              <a:rPr lang="en-US" dirty="0">
                <a:solidFill>
                  <a:schemeClr val="bg1"/>
                </a:solidFill>
              </a:rPr>
              <a:t>. </a:t>
            </a:r>
            <a:endParaRPr lang="en-US" dirty="0" smtClean="0">
              <a:solidFill>
                <a:schemeClr val="bg1"/>
              </a:solidFill>
            </a:endParaRPr>
          </a:p>
          <a:p>
            <a:pPr algn="just"/>
            <a:r>
              <a:rPr lang="en-US" dirty="0" smtClean="0">
                <a:solidFill>
                  <a:schemeClr val="bg1"/>
                </a:solidFill>
              </a:rPr>
              <a:t>Contrary </a:t>
            </a:r>
            <a:r>
              <a:rPr lang="en-US" dirty="0">
                <a:solidFill>
                  <a:schemeClr val="bg1"/>
                </a:solidFill>
              </a:rPr>
              <a:t>to this, </a:t>
            </a:r>
            <a:r>
              <a:rPr lang="en-US" b="1" dirty="0">
                <a:solidFill>
                  <a:schemeClr val="bg1"/>
                </a:solidFill>
              </a:rPr>
              <a:t>vital processes </a:t>
            </a:r>
            <a:r>
              <a:rPr lang="en-US" dirty="0">
                <a:solidFill>
                  <a:schemeClr val="bg1"/>
                </a:solidFill>
              </a:rPr>
              <a:t>are reactions involving the whole organism and not only local cells and tissues. This </a:t>
            </a:r>
            <a:r>
              <a:rPr lang="en-US" dirty="0" smtClean="0">
                <a:solidFill>
                  <a:schemeClr val="bg1"/>
                </a:solidFill>
              </a:rPr>
              <a:t>reaction </a:t>
            </a:r>
            <a:r>
              <a:rPr lang="en-US" dirty="0">
                <a:solidFill>
                  <a:schemeClr val="bg1"/>
                </a:solidFill>
              </a:rPr>
              <a:t>of the organism requires function of the nervous, </a:t>
            </a:r>
            <a:r>
              <a:rPr lang="en-US" dirty="0" smtClean="0">
                <a:solidFill>
                  <a:schemeClr val="bg1"/>
                </a:solidFill>
              </a:rPr>
              <a:t>respiratory </a:t>
            </a:r>
            <a:r>
              <a:rPr lang="en-US" dirty="0">
                <a:solidFill>
                  <a:schemeClr val="bg1"/>
                </a:solidFill>
              </a:rPr>
              <a:t>and cardiovascular </a:t>
            </a:r>
            <a:r>
              <a:rPr lang="en-US" dirty="0" smtClean="0">
                <a:solidFill>
                  <a:schemeClr val="bg1"/>
                </a:solidFill>
              </a:rPr>
              <a:t>systems.</a:t>
            </a:r>
          </a:p>
          <a:p>
            <a:pPr algn="just"/>
            <a:r>
              <a:rPr lang="en-US" b="1" dirty="0">
                <a:solidFill>
                  <a:schemeClr val="bg1"/>
                </a:solidFill>
              </a:rPr>
              <a:t>Vital signs </a:t>
            </a:r>
            <a:r>
              <a:rPr lang="en-US" dirty="0">
                <a:solidFill>
                  <a:schemeClr val="bg1"/>
                </a:solidFill>
              </a:rPr>
              <a:t>are findings which allow the conclusion to be </a:t>
            </a:r>
            <a:r>
              <a:rPr lang="en-US" dirty="0" smtClean="0">
                <a:solidFill>
                  <a:schemeClr val="bg1"/>
                </a:solidFill>
              </a:rPr>
              <a:t>made </a:t>
            </a:r>
            <a:r>
              <a:rPr lang="en-US" dirty="0">
                <a:solidFill>
                  <a:schemeClr val="bg1"/>
                </a:solidFill>
              </a:rPr>
              <a:t>about the vital origin of a trauma (e.g. bloodstain pattern </a:t>
            </a:r>
            <a:r>
              <a:rPr lang="en-US" dirty="0" smtClean="0">
                <a:solidFill>
                  <a:schemeClr val="bg1"/>
                </a:solidFill>
              </a:rPr>
              <a:t> in </a:t>
            </a:r>
            <a:r>
              <a:rPr lang="en-US" dirty="0">
                <a:solidFill>
                  <a:schemeClr val="bg1"/>
                </a:solidFill>
              </a:rPr>
              <a:t>the form of arterial blood spray, aspiration or swallowing of </a:t>
            </a:r>
            <a:r>
              <a:rPr lang="en-US" dirty="0" smtClean="0">
                <a:solidFill>
                  <a:schemeClr val="bg1"/>
                </a:solidFill>
              </a:rPr>
              <a:t>blood</a:t>
            </a:r>
            <a:r>
              <a:rPr lang="en-US" dirty="0">
                <a:solidFill>
                  <a:schemeClr val="bg1"/>
                </a:solidFill>
              </a:rPr>
              <a:t>). </a:t>
            </a:r>
            <a:endParaRPr lang="en-US" dirty="0" smtClean="0">
              <a:solidFill>
                <a:schemeClr val="bg1"/>
              </a:solidFill>
            </a:endParaRPr>
          </a:p>
          <a:p>
            <a:pPr marL="0" indent="0" algn="just">
              <a:buNone/>
            </a:pPr>
            <a:r>
              <a:rPr lang="en-US" dirty="0" smtClean="0">
                <a:solidFill>
                  <a:schemeClr val="bg1"/>
                </a:solidFill>
              </a:rPr>
              <a:t>Local </a:t>
            </a:r>
            <a:r>
              <a:rPr lang="en-US" dirty="0">
                <a:solidFill>
                  <a:schemeClr val="bg1"/>
                </a:solidFill>
              </a:rPr>
              <a:t>vital reactions at the site of trauma must be </a:t>
            </a:r>
            <a:r>
              <a:rPr lang="en-US" dirty="0" smtClean="0">
                <a:solidFill>
                  <a:schemeClr val="bg1"/>
                </a:solidFill>
              </a:rPr>
              <a:t>differentiated </a:t>
            </a:r>
            <a:r>
              <a:rPr lang="en-US" dirty="0">
                <a:solidFill>
                  <a:schemeClr val="bg1"/>
                </a:solidFill>
              </a:rPr>
              <a:t>from systemic vital reactions of the great organ </a:t>
            </a:r>
            <a:r>
              <a:rPr lang="en-US" dirty="0" smtClean="0">
                <a:solidFill>
                  <a:schemeClr val="bg1"/>
                </a:solidFill>
              </a:rPr>
              <a:t>systems </a:t>
            </a:r>
            <a:r>
              <a:rPr lang="en-US" dirty="0">
                <a:solidFill>
                  <a:schemeClr val="bg1"/>
                </a:solidFill>
              </a:rPr>
              <a:t>(especially circulatory and respiratory </a:t>
            </a:r>
            <a:r>
              <a:rPr lang="en-US" dirty="0" smtClean="0">
                <a:solidFill>
                  <a:schemeClr val="bg1"/>
                </a:solidFill>
              </a:rPr>
              <a:t>systems. </a:t>
            </a:r>
            <a:r>
              <a:rPr lang="en-US" dirty="0">
                <a:solidFill>
                  <a:schemeClr val="bg1"/>
                </a:solidFill>
              </a:rPr>
              <a:t>In fatal injuries, the survival time after trauma is often </a:t>
            </a:r>
            <a:r>
              <a:rPr lang="en-US" dirty="0" smtClean="0">
                <a:solidFill>
                  <a:schemeClr val="bg1"/>
                </a:solidFill>
              </a:rPr>
              <a:t>short</a:t>
            </a:r>
            <a:r>
              <a:rPr lang="en-US" dirty="0">
                <a:solidFill>
                  <a:schemeClr val="bg1"/>
                </a:solidFill>
              </a:rPr>
              <a:t>, shorter than the manifestation time of local vital </a:t>
            </a:r>
            <a:r>
              <a:rPr lang="en-US" dirty="0" smtClean="0">
                <a:solidFill>
                  <a:schemeClr val="bg1"/>
                </a:solidFill>
              </a:rPr>
              <a:t>reactions </a:t>
            </a:r>
            <a:r>
              <a:rPr lang="en-US" dirty="0">
                <a:solidFill>
                  <a:schemeClr val="bg1"/>
                </a:solidFill>
              </a:rPr>
              <a:t>at the site of injury. The manifestation of a local vital </a:t>
            </a:r>
            <a:r>
              <a:rPr lang="en-US" dirty="0" smtClean="0">
                <a:solidFill>
                  <a:schemeClr val="bg1"/>
                </a:solidFill>
              </a:rPr>
              <a:t>reaction </a:t>
            </a:r>
            <a:r>
              <a:rPr lang="en-US" dirty="0">
                <a:solidFill>
                  <a:schemeClr val="bg1"/>
                </a:solidFill>
              </a:rPr>
              <a:t>at the site of injury (e.g. immigration of </a:t>
            </a:r>
            <a:r>
              <a:rPr lang="en-US" dirty="0" err="1" smtClean="0">
                <a:solidFill>
                  <a:schemeClr val="bg1"/>
                </a:solidFill>
              </a:rPr>
              <a:t>polymorphnuclear</a:t>
            </a:r>
            <a:r>
              <a:rPr lang="en-US" dirty="0" smtClean="0">
                <a:solidFill>
                  <a:schemeClr val="bg1"/>
                </a:solidFill>
              </a:rPr>
              <a:t> </a:t>
            </a:r>
            <a:r>
              <a:rPr lang="en-US" dirty="0">
                <a:solidFill>
                  <a:schemeClr val="bg1"/>
                </a:solidFill>
              </a:rPr>
              <a:t>leucocytes) requires some time. Systemic vital </a:t>
            </a:r>
            <a:r>
              <a:rPr lang="en-US" dirty="0" smtClean="0">
                <a:solidFill>
                  <a:schemeClr val="bg1"/>
                </a:solidFill>
              </a:rPr>
              <a:t>reactions</a:t>
            </a:r>
            <a:r>
              <a:rPr lang="en-US" dirty="0">
                <a:solidFill>
                  <a:schemeClr val="bg1"/>
                </a:solidFill>
              </a:rPr>
              <a:t>, especially of the circulatory and respiratory systems, </a:t>
            </a:r>
            <a:r>
              <a:rPr lang="en-US" dirty="0" smtClean="0">
                <a:solidFill>
                  <a:schemeClr val="bg1"/>
                </a:solidFill>
              </a:rPr>
              <a:t>develop </a:t>
            </a:r>
            <a:r>
              <a:rPr lang="en-US" dirty="0">
                <a:solidFill>
                  <a:schemeClr val="bg1"/>
                </a:solidFill>
              </a:rPr>
              <a:t>very fast and are often the main proof of the vitality of </a:t>
            </a:r>
            <a:r>
              <a:rPr lang="en-US" dirty="0" smtClean="0">
                <a:solidFill>
                  <a:schemeClr val="bg1"/>
                </a:solidFill>
              </a:rPr>
              <a:t>injuries</a:t>
            </a:r>
            <a:r>
              <a:rPr lang="en-US" dirty="0">
                <a:solidFill>
                  <a:schemeClr val="bg1"/>
                </a:solidFill>
              </a:rPr>
              <a:t>. </a:t>
            </a:r>
          </a:p>
        </p:txBody>
      </p:sp>
    </p:spTree>
    <p:extLst>
      <p:ext uri="{BB962C8B-B14F-4D97-AF65-F5344CB8AC3E}">
        <p14:creationId xmlns:p14="http://schemas.microsoft.com/office/powerpoint/2010/main" xmlns="" val="792506726"/>
      </p:ext>
    </p:extLst>
  </p:cSld>
  <p:clrMapOvr>
    <a:masterClrMapping/>
  </p:clrMapOvr>
  <p:transition>
    <p:wipe dir="d"/>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92500" lnSpcReduction="10000"/>
          </a:bodyPr>
          <a:lstStyle/>
          <a:p>
            <a:pPr algn="just"/>
            <a:r>
              <a:rPr lang="en-US" dirty="0" smtClean="0">
                <a:solidFill>
                  <a:schemeClr val="bg1"/>
                </a:solidFill>
              </a:rPr>
              <a:t>Hemorrhage (</a:t>
            </a:r>
            <a:r>
              <a:rPr lang="en-US" dirty="0" err="1" smtClean="0">
                <a:solidFill>
                  <a:schemeClr val="bg1"/>
                </a:solidFill>
              </a:rPr>
              <a:t>effusio</a:t>
            </a:r>
            <a:r>
              <a:rPr lang="en-US" dirty="0" smtClean="0">
                <a:solidFill>
                  <a:schemeClr val="bg1"/>
                </a:solidFill>
              </a:rPr>
              <a:t> </a:t>
            </a:r>
            <a:r>
              <a:rPr lang="en-US" dirty="0" err="1" smtClean="0">
                <a:solidFill>
                  <a:schemeClr val="bg1"/>
                </a:solidFill>
              </a:rPr>
              <a:t>sanguinis</a:t>
            </a:r>
            <a:r>
              <a:rPr lang="en-US" dirty="0">
                <a:solidFill>
                  <a:schemeClr val="bg1"/>
                </a:solidFill>
              </a:rPr>
              <a:t>)</a:t>
            </a:r>
            <a:r>
              <a:rPr lang="en-US" dirty="0" smtClean="0">
                <a:solidFill>
                  <a:schemeClr val="bg1"/>
                </a:solidFill>
              </a:rPr>
              <a:t>  </a:t>
            </a:r>
            <a:r>
              <a:rPr lang="en-US" dirty="0">
                <a:solidFill>
                  <a:schemeClr val="bg1"/>
                </a:solidFill>
              </a:rPr>
              <a:t>is a fatal loss of </a:t>
            </a:r>
            <a:r>
              <a:rPr lang="en-US" dirty="0" smtClean="0">
                <a:solidFill>
                  <a:schemeClr val="bg1"/>
                </a:solidFill>
              </a:rPr>
              <a:t>blood.</a:t>
            </a:r>
          </a:p>
          <a:p>
            <a:pPr algn="just"/>
            <a:r>
              <a:rPr lang="en-US" dirty="0" smtClean="0">
                <a:solidFill>
                  <a:schemeClr val="bg1"/>
                </a:solidFill>
              </a:rPr>
              <a:t>In </a:t>
            </a:r>
            <a:r>
              <a:rPr lang="en-US" dirty="0">
                <a:solidFill>
                  <a:schemeClr val="bg1"/>
                </a:solidFill>
              </a:rPr>
              <a:t>order for a person's to </a:t>
            </a:r>
            <a:r>
              <a:rPr lang="en-US" dirty="0" smtClean="0">
                <a:solidFill>
                  <a:schemeClr val="bg1"/>
                </a:solidFill>
              </a:rPr>
              <a:t>bleed out heart </a:t>
            </a:r>
            <a:r>
              <a:rPr lang="en-US" dirty="0">
                <a:solidFill>
                  <a:schemeClr val="bg1"/>
                </a:solidFill>
              </a:rPr>
              <a:t>must actively pump </a:t>
            </a:r>
            <a:r>
              <a:rPr lang="en-US" dirty="0" smtClean="0">
                <a:solidFill>
                  <a:schemeClr val="bg1"/>
                </a:solidFill>
              </a:rPr>
              <a:t>from 1/2 </a:t>
            </a:r>
            <a:r>
              <a:rPr lang="en-US" dirty="0">
                <a:solidFill>
                  <a:schemeClr val="bg1"/>
                </a:solidFill>
              </a:rPr>
              <a:t>to </a:t>
            </a:r>
            <a:r>
              <a:rPr lang="en-US" dirty="0" smtClean="0">
                <a:solidFill>
                  <a:schemeClr val="bg1"/>
                </a:solidFill>
              </a:rPr>
              <a:t>2/3 of </a:t>
            </a:r>
            <a:r>
              <a:rPr lang="en-US" dirty="0">
                <a:solidFill>
                  <a:schemeClr val="bg1"/>
                </a:solidFill>
              </a:rPr>
              <a:t>all circulating </a:t>
            </a:r>
            <a:r>
              <a:rPr lang="en-US" dirty="0" smtClean="0">
                <a:solidFill>
                  <a:schemeClr val="bg1"/>
                </a:solidFill>
              </a:rPr>
              <a:t>blood.</a:t>
            </a:r>
          </a:p>
          <a:p>
            <a:pPr algn="just"/>
            <a:r>
              <a:rPr lang="en-US" dirty="0" err="1">
                <a:solidFill>
                  <a:schemeClr val="bg1"/>
                </a:solidFill>
              </a:rPr>
              <a:t>Haemorrhages</a:t>
            </a:r>
            <a:r>
              <a:rPr lang="en-US" dirty="0">
                <a:solidFill>
                  <a:schemeClr val="bg1"/>
                </a:solidFill>
              </a:rPr>
              <a:t> </a:t>
            </a:r>
            <a:r>
              <a:rPr lang="en-US" dirty="0" smtClean="0">
                <a:solidFill>
                  <a:schemeClr val="bg1"/>
                </a:solidFill>
              </a:rPr>
              <a:t>due </a:t>
            </a:r>
            <a:r>
              <a:rPr lang="en-US" dirty="0">
                <a:solidFill>
                  <a:schemeClr val="bg1"/>
                </a:solidFill>
              </a:rPr>
              <a:t>to lesions of arteries or veins are normally seen at the site </a:t>
            </a:r>
            <a:r>
              <a:rPr lang="en-US" dirty="0" smtClean="0">
                <a:solidFill>
                  <a:schemeClr val="bg1"/>
                </a:solidFill>
              </a:rPr>
              <a:t>of trauma. </a:t>
            </a:r>
            <a:r>
              <a:rPr lang="en-US" dirty="0">
                <a:solidFill>
                  <a:schemeClr val="bg1"/>
                </a:solidFill>
              </a:rPr>
              <a:t>Capillary </a:t>
            </a:r>
            <a:r>
              <a:rPr lang="en-US" dirty="0" err="1">
                <a:solidFill>
                  <a:schemeClr val="bg1"/>
                </a:solidFill>
              </a:rPr>
              <a:t>haemorrhages</a:t>
            </a:r>
            <a:r>
              <a:rPr lang="en-US" dirty="0">
                <a:solidFill>
                  <a:schemeClr val="bg1"/>
                </a:solidFill>
              </a:rPr>
              <a:t> like petechial </a:t>
            </a:r>
            <a:r>
              <a:rPr lang="en-US" dirty="0" err="1" smtClean="0">
                <a:solidFill>
                  <a:schemeClr val="bg1"/>
                </a:solidFill>
              </a:rPr>
              <a:t>haemorrhages</a:t>
            </a:r>
            <a:r>
              <a:rPr lang="en-US" dirty="0" smtClean="0">
                <a:solidFill>
                  <a:schemeClr val="bg1"/>
                </a:solidFill>
              </a:rPr>
              <a:t> </a:t>
            </a:r>
            <a:r>
              <a:rPr lang="en-US" dirty="0">
                <a:solidFill>
                  <a:schemeClr val="bg1"/>
                </a:solidFill>
              </a:rPr>
              <a:t>or </a:t>
            </a:r>
            <a:r>
              <a:rPr lang="en-US" dirty="0" err="1">
                <a:solidFill>
                  <a:schemeClr val="bg1"/>
                </a:solidFill>
              </a:rPr>
              <a:t>ecchymoses</a:t>
            </a:r>
            <a:r>
              <a:rPr lang="en-US" dirty="0">
                <a:solidFill>
                  <a:schemeClr val="bg1"/>
                </a:solidFill>
              </a:rPr>
              <a:t> can also be seen distant from the site of </a:t>
            </a:r>
            <a:r>
              <a:rPr lang="en-US" dirty="0" smtClean="0">
                <a:solidFill>
                  <a:schemeClr val="bg1"/>
                </a:solidFill>
              </a:rPr>
              <a:t>injury. </a:t>
            </a:r>
            <a:r>
              <a:rPr lang="en-US" dirty="0">
                <a:solidFill>
                  <a:schemeClr val="bg1"/>
                </a:solidFill>
              </a:rPr>
              <a:t>Petechial </a:t>
            </a:r>
            <a:r>
              <a:rPr lang="en-US" dirty="0" err="1">
                <a:solidFill>
                  <a:schemeClr val="bg1"/>
                </a:solidFill>
              </a:rPr>
              <a:t>haemorrhages</a:t>
            </a:r>
            <a:r>
              <a:rPr lang="en-US" dirty="0">
                <a:solidFill>
                  <a:schemeClr val="bg1"/>
                </a:solidFill>
              </a:rPr>
              <a:t> are due to an </a:t>
            </a:r>
            <a:r>
              <a:rPr lang="en-US" dirty="0" smtClean="0">
                <a:solidFill>
                  <a:schemeClr val="bg1"/>
                </a:solidFill>
              </a:rPr>
              <a:t>intravascular </a:t>
            </a:r>
            <a:r>
              <a:rPr lang="en-US" dirty="0">
                <a:solidFill>
                  <a:schemeClr val="bg1"/>
                </a:solidFill>
              </a:rPr>
              <a:t>rise of pressure with an increasing </a:t>
            </a:r>
            <a:r>
              <a:rPr lang="en-US" dirty="0" err="1" smtClean="0">
                <a:solidFill>
                  <a:schemeClr val="bg1"/>
                </a:solidFill>
              </a:rPr>
              <a:t>transvascular</a:t>
            </a:r>
            <a:r>
              <a:rPr lang="en-US" dirty="0" smtClean="0">
                <a:solidFill>
                  <a:schemeClr val="bg1"/>
                </a:solidFill>
              </a:rPr>
              <a:t> pressure </a:t>
            </a:r>
            <a:r>
              <a:rPr lang="en-US" dirty="0">
                <a:solidFill>
                  <a:schemeClr val="bg1"/>
                </a:solidFill>
              </a:rPr>
              <a:t>gradient from the inside to the outside of the vessel. </a:t>
            </a:r>
            <a:r>
              <a:rPr lang="en-US" dirty="0" smtClean="0">
                <a:solidFill>
                  <a:schemeClr val="bg1"/>
                </a:solidFill>
              </a:rPr>
              <a:t>The </a:t>
            </a:r>
            <a:r>
              <a:rPr lang="en-US" dirty="0">
                <a:solidFill>
                  <a:schemeClr val="bg1"/>
                </a:solidFill>
              </a:rPr>
              <a:t>higher the intravascular pressure, the shorter the </a:t>
            </a:r>
            <a:r>
              <a:rPr lang="en-US" dirty="0" smtClean="0">
                <a:solidFill>
                  <a:schemeClr val="bg1"/>
                </a:solidFill>
              </a:rPr>
              <a:t>manifestation </a:t>
            </a:r>
            <a:r>
              <a:rPr lang="en-US" dirty="0">
                <a:solidFill>
                  <a:schemeClr val="bg1"/>
                </a:solidFill>
              </a:rPr>
              <a:t>time of petechial </a:t>
            </a:r>
            <a:r>
              <a:rPr lang="en-US" dirty="0" err="1">
                <a:solidFill>
                  <a:schemeClr val="bg1"/>
                </a:solidFill>
              </a:rPr>
              <a:t>haemorrhages</a:t>
            </a:r>
            <a:r>
              <a:rPr lang="en-US" dirty="0">
                <a:solidFill>
                  <a:schemeClr val="bg1"/>
                </a:solidFill>
              </a:rPr>
              <a:t>.</a:t>
            </a:r>
          </a:p>
        </p:txBody>
      </p:sp>
      <p:sp>
        <p:nvSpPr>
          <p:cNvPr id="3" name="Title 2"/>
          <p:cNvSpPr>
            <a:spLocks noGrp="1"/>
          </p:cNvSpPr>
          <p:nvPr>
            <p:ph type="title"/>
          </p:nvPr>
        </p:nvSpPr>
        <p:spPr/>
        <p:txBody>
          <a:bodyPr/>
          <a:lstStyle/>
          <a:p>
            <a:pPr algn="ctr"/>
            <a:r>
              <a:rPr lang="en-US" dirty="0" err="1">
                <a:solidFill>
                  <a:schemeClr val="bg1"/>
                </a:solidFill>
              </a:rPr>
              <a:t>Haemorrhages</a:t>
            </a:r>
            <a:endParaRPr lang="en-US" dirty="0">
              <a:solidFill>
                <a:schemeClr val="bg1"/>
              </a:solidFill>
            </a:endParaRPr>
          </a:p>
        </p:txBody>
      </p:sp>
    </p:spTree>
    <p:extLst>
      <p:ext uri="{BB962C8B-B14F-4D97-AF65-F5344CB8AC3E}">
        <p14:creationId xmlns:p14="http://schemas.microsoft.com/office/powerpoint/2010/main" xmlns="" val="1026113896"/>
      </p:ext>
    </p:extLst>
  </p:cSld>
  <p:clrMapOvr>
    <a:masterClrMapping/>
  </p:clrMapOvr>
  <p:transition>
    <p:wipe dir="d"/>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a:solidFill>
                  <a:schemeClr val="bg1"/>
                </a:solidFill>
              </a:rPr>
              <a:t>Vitality of injury (e.g. pressure to the neck</a:t>
            </a:r>
            <a:r>
              <a:rPr lang="en-US" dirty="0" smtClean="0">
                <a:solidFill>
                  <a:schemeClr val="bg1"/>
                </a:solidFill>
              </a:rPr>
              <a:t>).</a:t>
            </a:r>
            <a:endParaRPr lang="en-US" dirty="0">
              <a:solidFill>
                <a:schemeClr val="bg1"/>
              </a:solidFill>
            </a:endParaRPr>
          </a:p>
          <a:p>
            <a:r>
              <a:rPr lang="en-US" dirty="0" smtClean="0">
                <a:solidFill>
                  <a:schemeClr val="bg1"/>
                </a:solidFill>
              </a:rPr>
              <a:t>Priority </a:t>
            </a:r>
            <a:r>
              <a:rPr lang="en-US" dirty="0">
                <a:solidFill>
                  <a:schemeClr val="bg1"/>
                </a:solidFill>
              </a:rPr>
              <a:t>of injuries (e.g. first pressure to the neck then </a:t>
            </a:r>
            <a:r>
              <a:rPr lang="en-US" dirty="0" err="1" smtClean="0">
                <a:solidFill>
                  <a:schemeClr val="bg1"/>
                </a:solidFill>
              </a:rPr>
              <a:t>stabing</a:t>
            </a:r>
            <a:r>
              <a:rPr lang="en-US" dirty="0" smtClean="0">
                <a:solidFill>
                  <a:schemeClr val="bg1"/>
                </a:solidFill>
              </a:rPr>
              <a:t> </a:t>
            </a:r>
            <a:r>
              <a:rPr lang="en-US" dirty="0">
                <a:solidFill>
                  <a:schemeClr val="bg1"/>
                </a:solidFill>
              </a:rPr>
              <a:t>or vice versa</a:t>
            </a:r>
            <a:r>
              <a:rPr lang="en-US" dirty="0" smtClean="0">
                <a:solidFill>
                  <a:schemeClr val="bg1"/>
                </a:solidFill>
              </a:rPr>
              <a:t>?).</a:t>
            </a:r>
          </a:p>
          <a:p>
            <a:r>
              <a:rPr lang="en-US" dirty="0">
                <a:solidFill>
                  <a:schemeClr val="bg1"/>
                </a:solidFill>
              </a:rPr>
              <a:t>Distinguishing the type of pressure to the neck between </a:t>
            </a:r>
            <a:r>
              <a:rPr lang="en-US" dirty="0" smtClean="0">
                <a:solidFill>
                  <a:schemeClr val="bg1"/>
                </a:solidFill>
              </a:rPr>
              <a:t>reflex </a:t>
            </a:r>
            <a:r>
              <a:rPr lang="en-US" dirty="0">
                <a:solidFill>
                  <a:schemeClr val="bg1"/>
                </a:solidFill>
              </a:rPr>
              <a:t>death and manual or ligature </a:t>
            </a:r>
            <a:r>
              <a:rPr lang="en-US" dirty="0" smtClean="0">
                <a:solidFill>
                  <a:schemeClr val="bg1"/>
                </a:solidFill>
              </a:rPr>
              <a:t>strangulation.</a:t>
            </a:r>
            <a:endParaRPr lang="en-US" dirty="0">
              <a:solidFill>
                <a:schemeClr val="bg1"/>
              </a:solidFill>
            </a:endParaRPr>
          </a:p>
        </p:txBody>
      </p:sp>
      <p:sp>
        <p:nvSpPr>
          <p:cNvPr id="3" name="Title 2"/>
          <p:cNvSpPr>
            <a:spLocks noGrp="1"/>
          </p:cNvSpPr>
          <p:nvPr>
            <p:ph type="title"/>
          </p:nvPr>
        </p:nvSpPr>
        <p:spPr/>
        <p:txBody>
          <a:bodyPr>
            <a:normAutofit/>
          </a:bodyPr>
          <a:lstStyle/>
          <a:p>
            <a:r>
              <a:rPr lang="en-US" dirty="0"/>
              <a:t> </a:t>
            </a:r>
            <a:r>
              <a:rPr lang="en-US" sz="2800" dirty="0">
                <a:solidFill>
                  <a:schemeClr val="bg1"/>
                </a:solidFill>
              </a:rPr>
              <a:t>Petechial </a:t>
            </a:r>
            <a:r>
              <a:rPr lang="en-US" sz="2800" dirty="0" err="1">
                <a:solidFill>
                  <a:schemeClr val="bg1"/>
                </a:solidFill>
              </a:rPr>
              <a:t>haemorrhages</a:t>
            </a:r>
            <a:r>
              <a:rPr lang="en-US" sz="2800" dirty="0">
                <a:solidFill>
                  <a:schemeClr val="bg1"/>
                </a:solidFill>
              </a:rPr>
              <a:t> </a:t>
            </a:r>
            <a:r>
              <a:rPr lang="en-US" sz="2800" dirty="0" smtClean="0">
                <a:solidFill>
                  <a:schemeClr val="bg1"/>
                </a:solidFill>
              </a:rPr>
              <a:t> are </a:t>
            </a:r>
            <a:r>
              <a:rPr lang="en-US" sz="2800" dirty="0">
                <a:solidFill>
                  <a:schemeClr val="bg1"/>
                </a:solidFill>
              </a:rPr>
              <a:t>of great </a:t>
            </a:r>
            <a:r>
              <a:rPr lang="en-US" sz="2800" dirty="0" err="1">
                <a:solidFill>
                  <a:schemeClr val="bg1"/>
                </a:solidFill>
              </a:rPr>
              <a:t>medicolegal</a:t>
            </a:r>
            <a:r>
              <a:rPr lang="en-US" sz="2800" dirty="0">
                <a:solidFill>
                  <a:schemeClr val="bg1"/>
                </a:solidFill>
              </a:rPr>
              <a:t> significance regarding the following </a:t>
            </a:r>
            <a:r>
              <a:rPr lang="en-US" sz="2800" dirty="0" smtClean="0">
                <a:solidFill>
                  <a:schemeClr val="bg1"/>
                </a:solidFill>
              </a:rPr>
              <a:t>questions</a:t>
            </a:r>
            <a:r>
              <a:rPr lang="en-US" sz="2800" dirty="0">
                <a:solidFill>
                  <a:schemeClr val="bg1"/>
                </a:solidFill>
              </a:rPr>
              <a:t>:</a:t>
            </a:r>
          </a:p>
        </p:txBody>
      </p:sp>
    </p:spTree>
    <p:extLst>
      <p:ext uri="{BB962C8B-B14F-4D97-AF65-F5344CB8AC3E}">
        <p14:creationId xmlns:p14="http://schemas.microsoft.com/office/powerpoint/2010/main" xmlns="" val="40408849"/>
      </p:ext>
    </p:extLst>
  </p:cSld>
  <p:clrMapOvr>
    <a:masterClrMapping/>
  </p:clrMapOvr>
  <p:transition>
    <p:wipe dir="d"/>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lgn="just"/>
            <a:r>
              <a:rPr lang="en-US" dirty="0">
                <a:solidFill>
                  <a:schemeClr val="bg1"/>
                </a:solidFill>
              </a:rPr>
              <a:t>Minor extent and intensity of </a:t>
            </a:r>
            <a:r>
              <a:rPr lang="en-US" dirty="0" smtClean="0">
                <a:solidFill>
                  <a:schemeClr val="bg1"/>
                </a:solidFill>
              </a:rPr>
              <a:t>postmortem </a:t>
            </a:r>
            <a:r>
              <a:rPr lang="en-US" dirty="0" err="1">
                <a:solidFill>
                  <a:schemeClr val="bg1"/>
                </a:solidFill>
              </a:rPr>
              <a:t>lividity</a:t>
            </a:r>
            <a:r>
              <a:rPr lang="en-US" dirty="0">
                <a:solidFill>
                  <a:schemeClr val="bg1"/>
                </a:solidFill>
              </a:rPr>
              <a:t>, and </a:t>
            </a:r>
            <a:r>
              <a:rPr lang="en-US" dirty="0" err="1">
                <a:solidFill>
                  <a:schemeClr val="bg1"/>
                </a:solidFill>
              </a:rPr>
              <a:t>anaemia</a:t>
            </a:r>
            <a:r>
              <a:rPr lang="en-US" dirty="0">
                <a:solidFill>
                  <a:schemeClr val="bg1"/>
                </a:solidFill>
              </a:rPr>
              <a:t> of the body, the skin and </a:t>
            </a:r>
            <a:r>
              <a:rPr lang="en-US" dirty="0" smtClean="0">
                <a:solidFill>
                  <a:schemeClr val="bg1"/>
                </a:solidFill>
              </a:rPr>
              <a:t>mucous </a:t>
            </a:r>
            <a:r>
              <a:rPr lang="en-US" dirty="0">
                <a:solidFill>
                  <a:schemeClr val="bg1"/>
                </a:solidFill>
              </a:rPr>
              <a:t>membranes, together with </a:t>
            </a:r>
            <a:r>
              <a:rPr lang="en-US" dirty="0" err="1">
                <a:solidFill>
                  <a:schemeClr val="bg1"/>
                </a:solidFill>
              </a:rPr>
              <a:t>subendocardial</a:t>
            </a:r>
            <a:r>
              <a:rPr lang="en-US" dirty="0">
                <a:solidFill>
                  <a:schemeClr val="bg1"/>
                </a:solidFill>
              </a:rPr>
              <a:t> bleeding, </a:t>
            </a:r>
            <a:r>
              <a:rPr lang="en-US" dirty="0" smtClean="0">
                <a:solidFill>
                  <a:schemeClr val="bg1"/>
                </a:solidFill>
              </a:rPr>
              <a:t>are </a:t>
            </a:r>
            <a:r>
              <a:rPr lang="en-US" dirty="0">
                <a:solidFill>
                  <a:schemeClr val="bg1"/>
                </a:solidFill>
              </a:rPr>
              <a:t>typical findings of fatal </a:t>
            </a:r>
            <a:r>
              <a:rPr lang="en-US" dirty="0" err="1" smtClean="0">
                <a:solidFill>
                  <a:schemeClr val="bg1"/>
                </a:solidFill>
              </a:rPr>
              <a:t>haemorrhage</a:t>
            </a:r>
            <a:r>
              <a:rPr lang="en-US" dirty="0" smtClean="0">
                <a:solidFill>
                  <a:schemeClr val="bg1"/>
                </a:solidFill>
              </a:rPr>
              <a:t>.</a:t>
            </a:r>
          </a:p>
          <a:p>
            <a:pPr algn="just"/>
            <a:endParaRPr lang="en-US" dirty="0">
              <a:solidFill>
                <a:schemeClr val="bg1"/>
              </a:solidFill>
            </a:endParaRPr>
          </a:p>
        </p:txBody>
      </p:sp>
      <p:sp>
        <p:nvSpPr>
          <p:cNvPr id="3" name="Title 2"/>
          <p:cNvSpPr>
            <a:spLocks noGrp="1"/>
          </p:cNvSpPr>
          <p:nvPr>
            <p:ph type="title"/>
          </p:nvPr>
        </p:nvSpPr>
        <p:spPr/>
        <p:txBody>
          <a:bodyPr/>
          <a:lstStyle/>
          <a:p>
            <a:pPr algn="ctr"/>
            <a:r>
              <a:rPr lang="en-US" dirty="0" smtClean="0">
                <a:solidFill>
                  <a:schemeClr val="bg1"/>
                </a:solidFill>
              </a:rPr>
              <a:t>Sings </a:t>
            </a:r>
            <a:r>
              <a:rPr lang="en-US" dirty="0">
                <a:solidFill>
                  <a:schemeClr val="bg1"/>
                </a:solidFill>
              </a:rPr>
              <a:t>of </a:t>
            </a:r>
            <a:r>
              <a:rPr lang="en-US" dirty="0" smtClean="0">
                <a:solidFill>
                  <a:schemeClr val="bg1"/>
                </a:solidFill>
              </a:rPr>
              <a:t>hemorrhage at autopsy</a:t>
            </a:r>
            <a:endParaRPr lang="en-US" dirty="0">
              <a:solidFill>
                <a:schemeClr val="bg1"/>
              </a:solidFill>
            </a:endParaRPr>
          </a:p>
        </p:txBody>
      </p:sp>
      <p:pic>
        <p:nvPicPr>
          <p:cNvPr id="2050" name="Picture 2" descr="C:\Users\Korisnik\Desktop\Capture.PN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123728" y="3429000"/>
            <a:ext cx="4410075" cy="1695450"/>
          </a:xfrm>
          <a:prstGeom prst="rect">
            <a:avLst/>
          </a:prstGeom>
          <a:noFill/>
          <a:extLst>
            <a:ext uri="{909E8E84-426E-40DD-AFC4-6F175D3DCCD1}">
              <a14:hiddenFill xmlns:a14="http://schemas.microsoft.com/office/drawing/2010/main" xmlns="">
                <a:solidFill>
                  <a:srgbClr val="FFFFFF"/>
                </a:solidFill>
              </a14:hiddenFill>
            </a:ext>
          </a:extLst>
        </p:spPr>
      </p:pic>
      <p:sp>
        <p:nvSpPr>
          <p:cNvPr id="4" name="TextBox 3"/>
          <p:cNvSpPr txBox="1"/>
          <p:nvPr/>
        </p:nvSpPr>
        <p:spPr>
          <a:xfrm>
            <a:off x="611560" y="5229200"/>
            <a:ext cx="8064896" cy="646331"/>
          </a:xfrm>
          <a:prstGeom prst="rect">
            <a:avLst/>
          </a:prstGeom>
          <a:noFill/>
        </p:spPr>
        <p:txBody>
          <a:bodyPr wrap="square" rtlCol="0">
            <a:spAutoFit/>
          </a:bodyPr>
          <a:lstStyle/>
          <a:p>
            <a:r>
              <a:rPr lang="en-US" sz="1800" u="none" dirty="0" err="1" smtClean="0">
                <a:solidFill>
                  <a:schemeClr val="bg1"/>
                </a:solidFill>
              </a:rPr>
              <a:t>Subendocardial</a:t>
            </a:r>
            <a:r>
              <a:rPr lang="en-US" sz="1800" u="none" dirty="0" smtClean="0">
                <a:solidFill>
                  <a:schemeClr val="bg1"/>
                </a:solidFill>
              </a:rPr>
              <a:t> </a:t>
            </a:r>
            <a:r>
              <a:rPr lang="en-US" sz="1800" u="none" dirty="0" err="1" smtClean="0">
                <a:solidFill>
                  <a:schemeClr val="bg1"/>
                </a:solidFill>
              </a:rPr>
              <a:t>haemorrhages</a:t>
            </a:r>
            <a:r>
              <a:rPr lang="en-US" sz="1800" u="none" dirty="0" smtClean="0">
                <a:solidFill>
                  <a:schemeClr val="bg1"/>
                </a:solidFill>
              </a:rPr>
              <a:t> and shock kidneys with pale cortex and sharp demarcation to the renal medulla.</a:t>
            </a:r>
            <a:endParaRPr lang="en-US" sz="1800" u="none" dirty="0">
              <a:solidFill>
                <a:schemeClr val="bg1"/>
              </a:solidFill>
            </a:endParaRPr>
          </a:p>
        </p:txBody>
      </p:sp>
    </p:spTree>
    <p:extLst>
      <p:ext uri="{BB962C8B-B14F-4D97-AF65-F5344CB8AC3E}">
        <p14:creationId xmlns:p14="http://schemas.microsoft.com/office/powerpoint/2010/main" xmlns="" val="3662619561"/>
      </p:ext>
    </p:extLst>
  </p:cSld>
  <p:clrMapOvr>
    <a:masterClrMapping/>
  </p:clrMapOvr>
  <p:transition>
    <p:wipe dir="d"/>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404664"/>
            <a:ext cx="8229600" cy="5691336"/>
          </a:xfrm>
        </p:spPr>
        <p:txBody>
          <a:bodyPr/>
          <a:lstStyle/>
          <a:p>
            <a:pPr marL="0" indent="0">
              <a:buNone/>
            </a:pPr>
            <a:r>
              <a:rPr lang="en-US" dirty="0">
                <a:solidFill>
                  <a:schemeClr val="bg1"/>
                </a:solidFill>
              </a:rPr>
              <a:t>Further typical vital </a:t>
            </a:r>
            <a:r>
              <a:rPr lang="en-US" dirty="0" err="1" smtClean="0">
                <a:solidFill>
                  <a:schemeClr val="bg1"/>
                </a:solidFill>
              </a:rPr>
              <a:t>haemorrhages</a:t>
            </a:r>
            <a:r>
              <a:rPr lang="en-US" dirty="0" smtClean="0">
                <a:solidFill>
                  <a:schemeClr val="bg1"/>
                </a:solidFill>
              </a:rPr>
              <a:t> </a:t>
            </a:r>
            <a:r>
              <a:rPr lang="en-US" dirty="0">
                <a:solidFill>
                  <a:schemeClr val="bg1"/>
                </a:solidFill>
              </a:rPr>
              <a:t>are so-called ‘Simon </a:t>
            </a:r>
            <a:r>
              <a:rPr lang="en-US" dirty="0" err="1">
                <a:solidFill>
                  <a:schemeClr val="bg1"/>
                </a:solidFill>
              </a:rPr>
              <a:t>haemorrhages’</a:t>
            </a:r>
            <a:r>
              <a:rPr lang="en-US" dirty="0">
                <a:solidFill>
                  <a:schemeClr val="bg1"/>
                </a:solidFill>
              </a:rPr>
              <a:t> which are </a:t>
            </a:r>
            <a:r>
              <a:rPr lang="en-US" dirty="0" smtClean="0">
                <a:solidFill>
                  <a:schemeClr val="bg1"/>
                </a:solidFill>
              </a:rPr>
              <a:t>found </a:t>
            </a:r>
            <a:r>
              <a:rPr lang="en-US" dirty="0">
                <a:solidFill>
                  <a:schemeClr val="bg1"/>
                </a:solidFill>
              </a:rPr>
              <a:t>over the lumbar spine in cases of typical </a:t>
            </a:r>
            <a:r>
              <a:rPr lang="en-US" dirty="0" smtClean="0">
                <a:solidFill>
                  <a:schemeClr val="bg1"/>
                </a:solidFill>
              </a:rPr>
              <a:t>hanging.</a:t>
            </a:r>
          </a:p>
          <a:p>
            <a:pPr marL="0" indent="0">
              <a:buNone/>
            </a:pPr>
            <a:endParaRPr lang="en-US" dirty="0">
              <a:solidFill>
                <a:schemeClr val="bg1"/>
              </a:solidFill>
            </a:endParaRPr>
          </a:p>
        </p:txBody>
      </p:sp>
      <p:pic>
        <p:nvPicPr>
          <p:cNvPr id="3074" name="Picture 2" descr="C:\Users\Korisnik\Desktop\Capture.PN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051720" y="1988840"/>
            <a:ext cx="4896544" cy="3683241"/>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574648967"/>
      </p:ext>
    </p:extLst>
  </p:cSld>
  <p:clrMapOvr>
    <a:masterClrMapping/>
  </p:clrMapOvr>
  <p:transition>
    <p:wipe dir="d"/>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marL="0" indent="0" algn="just">
              <a:buNone/>
            </a:pPr>
            <a:r>
              <a:rPr lang="en-US" dirty="0">
                <a:solidFill>
                  <a:schemeClr val="bg1"/>
                </a:solidFill>
              </a:rPr>
              <a:t>Embolisms are due to spreading of bodily or exogenous </a:t>
            </a:r>
            <a:r>
              <a:rPr lang="en-US" dirty="0" smtClean="0">
                <a:solidFill>
                  <a:schemeClr val="bg1"/>
                </a:solidFill>
              </a:rPr>
              <a:t>substances </a:t>
            </a:r>
            <a:r>
              <a:rPr lang="en-US" dirty="0">
                <a:solidFill>
                  <a:schemeClr val="bg1"/>
                </a:solidFill>
              </a:rPr>
              <a:t>through the blood stream. Embolism requires intact </a:t>
            </a:r>
            <a:r>
              <a:rPr lang="en-US" dirty="0" smtClean="0">
                <a:solidFill>
                  <a:schemeClr val="bg1"/>
                </a:solidFill>
              </a:rPr>
              <a:t>circulatory </a:t>
            </a:r>
            <a:r>
              <a:rPr lang="en-US" dirty="0">
                <a:solidFill>
                  <a:schemeClr val="bg1"/>
                </a:solidFill>
              </a:rPr>
              <a:t>function. Fat and thromboembolism are especially </a:t>
            </a:r>
            <a:r>
              <a:rPr lang="en-US" dirty="0" smtClean="0">
                <a:solidFill>
                  <a:schemeClr val="bg1"/>
                </a:solidFill>
              </a:rPr>
              <a:t>significant </a:t>
            </a:r>
            <a:r>
              <a:rPr lang="en-US" dirty="0">
                <a:solidFill>
                  <a:schemeClr val="bg1"/>
                </a:solidFill>
              </a:rPr>
              <a:t>in forensic science </a:t>
            </a:r>
            <a:r>
              <a:rPr lang="en-US" dirty="0" smtClean="0">
                <a:solidFill>
                  <a:schemeClr val="bg1"/>
                </a:solidFill>
              </a:rPr>
              <a:t>.</a:t>
            </a:r>
          </a:p>
          <a:p>
            <a:pPr marL="0" indent="0" algn="just">
              <a:buNone/>
            </a:pPr>
            <a:r>
              <a:rPr lang="en-US" dirty="0" smtClean="0">
                <a:solidFill>
                  <a:schemeClr val="bg1"/>
                </a:solidFill>
              </a:rPr>
              <a:t>Other embolism are: bullet embolism, air embolism, amniotic fluid embolism, tissue embolism, bone marrow embolism.</a:t>
            </a:r>
            <a:endParaRPr lang="en-US" dirty="0">
              <a:solidFill>
                <a:schemeClr val="bg1"/>
              </a:solidFill>
            </a:endParaRPr>
          </a:p>
        </p:txBody>
      </p:sp>
      <p:sp>
        <p:nvSpPr>
          <p:cNvPr id="3" name="Title 2"/>
          <p:cNvSpPr>
            <a:spLocks noGrp="1"/>
          </p:cNvSpPr>
          <p:nvPr>
            <p:ph type="title"/>
          </p:nvPr>
        </p:nvSpPr>
        <p:spPr/>
        <p:txBody>
          <a:bodyPr/>
          <a:lstStyle/>
          <a:p>
            <a:pPr algn="ctr"/>
            <a:r>
              <a:rPr lang="en-US" dirty="0">
                <a:solidFill>
                  <a:schemeClr val="bg1"/>
                </a:solidFill>
              </a:rPr>
              <a:t>Embolism</a:t>
            </a:r>
          </a:p>
        </p:txBody>
      </p:sp>
    </p:spTree>
    <p:extLst>
      <p:ext uri="{BB962C8B-B14F-4D97-AF65-F5344CB8AC3E}">
        <p14:creationId xmlns:p14="http://schemas.microsoft.com/office/powerpoint/2010/main" xmlns="" val="2552317139"/>
      </p:ext>
    </p:extLst>
  </p:cSld>
  <p:clrMapOvr>
    <a:masterClrMapping/>
  </p:clrMapOvr>
  <p:transition>
    <p:wipe dir="d"/>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lnSpcReduction="10000"/>
          </a:bodyPr>
          <a:lstStyle/>
          <a:p>
            <a:pPr marL="0" indent="0" algn="just">
              <a:buNone/>
            </a:pPr>
            <a:r>
              <a:rPr lang="en-US" dirty="0">
                <a:solidFill>
                  <a:schemeClr val="bg1"/>
                </a:solidFill>
              </a:rPr>
              <a:t>Routine X-ray examination reveals that air embolism is far </a:t>
            </a:r>
            <a:r>
              <a:rPr lang="en-US" dirty="0" smtClean="0">
                <a:solidFill>
                  <a:schemeClr val="bg1"/>
                </a:solidFill>
              </a:rPr>
              <a:t>more </a:t>
            </a:r>
            <a:r>
              <a:rPr lang="en-US" dirty="0">
                <a:solidFill>
                  <a:schemeClr val="bg1"/>
                </a:solidFill>
              </a:rPr>
              <a:t>common in </a:t>
            </a:r>
            <a:r>
              <a:rPr lang="en-US" dirty="0" err="1">
                <a:solidFill>
                  <a:schemeClr val="bg1"/>
                </a:solidFill>
              </a:rPr>
              <a:t>medicolegal</a:t>
            </a:r>
            <a:r>
              <a:rPr lang="en-US" dirty="0">
                <a:solidFill>
                  <a:schemeClr val="bg1"/>
                </a:solidFill>
              </a:rPr>
              <a:t> autopsies than generally </a:t>
            </a:r>
            <a:r>
              <a:rPr lang="en-US" dirty="0" smtClean="0">
                <a:solidFill>
                  <a:schemeClr val="bg1"/>
                </a:solidFill>
              </a:rPr>
              <a:t>expected</a:t>
            </a:r>
            <a:r>
              <a:rPr lang="en-US" dirty="0">
                <a:solidFill>
                  <a:schemeClr val="bg1"/>
                </a:solidFill>
              </a:rPr>
              <a:t>. In particular, this phenomenon is found in cases of </a:t>
            </a:r>
            <a:r>
              <a:rPr lang="en-US" dirty="0" err="1" smtClean="0">
                <a:solidFill>
                  <a:schemeClr val="bg1"/>
                </a:solidFill>
              </a:rPr>
              <a:t>craniocerebral</a:t>
            </a:r>
            <a:r>
              <a:rPr lang="en-US" dirty="0" smtClean="0">
                <a:solidFill>
                  <a:schemeClr val="bg1"/>
                </a:solidFill>
              </a:rPr>
              <a:t> </a:t>
            </a:r>
            <a:r>
              <a:rPr lang="en-US" dirty="0">
                <a:solidFill>
                  <a:schemeClr val="bg1"/>
                </a:solidFill>
              </a:rPr>
              <a:t>trauma with rupture of the sinus as site of air </a:t>
            </a:r>
            <a:r>
              <a:rPr lang="en-US" dirty="0" smtClean="0">
                <a:solidFill>
                  <a:schemeClr val="bg1"/>
                </a:solidFill>
              </a:rPr>
              <a:t>entry</a:t>
            </a:r>
            <a:r>
              <a:rPr lang="en-US" dirty="0">
                <a:solidFill>
                  <a:schemeClr val="bg1"/>
                </a:solidFill>
              </a:rPr>
              <a:t>. These cases are comparatively rarely seen today in cases </a:t>
            </a:r>
            <a:r>
              <a:rPr lang="en-US" dirty="0" smtClean="0">
                <a:solidFill>
                  <a:schemeClr val="bg1"/>
                </a:solidFill>
              </a:rPr>
              <a:t>of </a:t>
            </a:r>
            <a:r>
              <a:rPr lang="en-US" dirty="0">
                <a:solidFill>
                  <a:schemeClr val="bg1"/>
                </a:solidFill>
              </a:rPr>
              <a:t>illegal abortion but may occasionally occur as a result of </a:t>
            </a:r>
            <a:r>
              <a:rPr lang="en-US" dirty="0" smtClean="0">
                <a:solidFill>
                  <a:schemeClr val="bg1"/>
                </a:solidFill>
              </a:rPr>
              <a:t>medical </a:t>
            </a:r>
            <a:r>
              <a:rPr lang="en-US" dirty="0">
                <a:solidFill>
                  <a:schemeClr val="bg1"/>
                </a:solidFill>
              </a:rPr>
              <a:t>malpractice. Volumes of about 70mL of air may cause immediate death due to air embolism. A </a:t>
            </a:r>
            <a:r>
              <a:rPr lang="en-US" dirty="0" smtClean="0">
                <a:solidFill>
                  <a:schemeClr val="bg1"/>
                </a:solidFill>
              </a:rPr>
              <a:t>characteristic </a:t>
            </a:r>
            <a:r>
              <a:rPr lang="en-US" dirty="0">
                <a:solidFill>
                  <a:schemeClr val="bg1"/>
                </a:solidFill>
              </a:rPr>
              <a:t>autopsy finding is an acute dilatation of the right ventricle </a:t>
            </a:r>
            <a:r>
              <a:rPr lang="en-US" dirty="0" smtClean="0">
                <a:solidFill>
                  <a:schemeClr val="bg1"/>
                </a:solidFill>
              </a:rPr>
              <a:t>with </a:t>
            </a:r>
            <a:r>
              <a:rPr lang="en-US" dirty="0">
                <a:solidFill>
                  <a:schemeClr val="bg1"/>
                </a:solidFill>
              </a:rPr>
              <a:t>no or only some foamy blood seen in the </a:t>
            </a:r>
            <a:r>
              <a:rPr lang="en-US" dirty="0" smtClean="0">
                <a:solidFill>
                  <a:schemeClr val="bg1"/>
                </a:solidFill>
              </a:rPr>
              <a:t>ventricle.</a:t>
            </a:r>
            <a:endParaRPr lang="en-US" dirty="0">
              <a:solidFill>
                <a:schemeClr val="bg1"/>
              </a:solidFill>
            </a:endParaRPr>
          </a:p>
          <a:p>
            <a:pPr marL="0" indent="0" algn="just">
              <a:buNone/>
            </a:pPr>
            <a:endParaRPr lang="en-US" dirty="0">
              <a:solidFill>
                <a:schemeClr val="bg1"/>
              </a:solidFill>
            </a:endParaRPr>
          </a:p>
        </p:txBody>
      </p:sp>
      <p:sp>
        <p:nvSpPr>
          <p:cNvPr id="3" name="Title 2"/>
          <p:cNvSpPr>
            <a:spLocks noGrp="1"/>
          </p:cNvSpPr>
          <p:nvPr>
            <p:ph type="title"/>
          </p:nvPr>
        </p:nvSpPr>
        <p:spPr/>
        <p:txBody>
          <a:bodyPr/>
          <a:lstStyle/>
          <a:p>
            <a:pPr algn="ctr"/>
            <a:r>
              <a:rPr lang="en-US" dirty="0">
                <a:solidFill>
                  <a:schemeClr val="bg1"/>
                </a:solidFill>
              </a:rPr>
              <a:t>Air embolism</a:t>
            </a:r>
          </a:p>
        </p:txBody>
      </p:sp>
    </p:spTree>
    <p:extLst>
      <p:ext uri="{BB962C8B-B14F-4D97-AF65-F5344CB8AC3E}">
        <p14:creationId xmlns:p14="http://schemas.microsoft.com/office/powerpoint/2010/main" xmlns="" val="1313984944"/>
      </p:ext>
    </p:extLst>
  </p:cSld>
  <p:clrMapOvr>
    <a:masterClrMapping/>
  </p:clrMapOvr>
  <p:transition>
    <p:wipe dir="d"/>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lnSpcReduction="10000"/>
          </a:bodyPr>
          <a:lstStyle/>
          <a:p>
            <a:pPr algn="just"/>
            <a:r>
              <a:rPr lang="en-US" dirty="0">
                <a:solidFill>
                  <a:schemeClr val="bg1"/>
                </a:solidFill>
              </a:rPr>
              <a:t>Beside the circulatory system, vital reactions of the respiratory </a:t>
            </a:r>
            <a:r>
              <a:rPr lang="en-US" dirty="0" smtClean="0">
                <a:solidFill>
                  <a:schemeClr val="bg1"/>
                </a:solidFill>
              </a:rPr>
              <a:t>system </a:t>
            </a:r>
            <a:r>
              <a:rPr lang="en-US" dirty="0">
                <a:solidFill>
                  <a:schemeClr val="bg1"/>
                </a:solidFill>
              </a:rPr>
              <a:t>are also very important (e.g. for the differential </a:t>
            </a:r>
            <a:r>
              <a:rPr lang="en-US" dirty="0" smtClean="0">
                <a:solidFill>
                  <a:schemeClr val="bg1"/>
                </a:solidFill>
              </a:rPr>
              <a:t>diagnosis </a:t>
            </a:r>
            <a:r>
              <a:rPr lang="en-US" dirty="0">
                <a:solidFill>
                  <a:schemeClr val="bg1"/>
                </a:solidFill>
              </a:rPr>
              <a:t>between live birth and stillbirth). Important vital reactions </a:t>
            </a:r>
            <a:r>
              <a:rPr lang="en-US" dirty="0" smtClean="0">
                <a:solidFill>
                  <a:schemeClr val="bg1"/>
                </a:solidFill>
              </a:rPr>
              <a:t>of </a:t>
            </a:r>
            <a:r>
              <a:rPr lang="en-US" dirty="0">
                <a:solidFill>
                  <a:schemeClr val="bg1"/>
                </a:solidFill>
              </a:rPr>
              <a:t>the respiratory system include acute pulmonary emphysema </a:t>
            </a:r>
            <a:r>
              <a:rPr lang="en-US" dirty="0" smtClean="0">
                <a:solidFill>
                  <a:schemeClr val="bg1"/>
                </a:solidFill>
              </a:rPr>
              <a:t>and aspiration/inhalation.</a:t>
            </a:r>
          </a:p>
          <a:p>
            <a:pPr algn="just"/>
            <a:r>
              <a:rPr lang="en-US" dirty="0">
                <a:solidFill>
                  <a:schemeClr val="bg1"/>
                </a:solidFill>
              </a:rPr>
              <a:t>Aspiration of liquids and solids is an important sign of vitality </a:t>
            </a:r>
            <a:r>
              <a:rPr lang="en-US" dirty="0" smtClean="0">
                <a:solidFill>
                  <a:schemeClr val="bg1"/>
                </a:solidFill>
              </a:rPr>
              <a:t>in </a:t>
            </a:r>
            <a:r>
              <a:rPr lang="en-US" dirty="0">
                <a:solidFill>
                  <a:schemeClr val="bg1"/>
                </a:solidFill>
              </a:rPr>
              <a:t>cases of aspiration of blood, soot, gastric contents and </a:t>
            </a:r>
            <a:r>
              <a:rPr lang="en-US" dirty="0" smtClean="0">
                <a:solidFill>
                  <a:schemeClr val="bg1"/>
                </a:solidFill>
              </a:rPr>
              <a:t>drowning</a:t>
            </a:r>
            <a:r>
              <a:rPr lang="en-US" dirty="0">
                <a:solidFill>
                  <a:schemeClr val="bg1"/>
                </a:solidFill>
              </a:rPr>
              <a:t>. Only inhalation into the deeper parts of the </a:t>
            </a:r>
            <a:r>
              <a:rPr lang="en-US" dirty="0" smtClean="0">
                <a:solidFill>
                  <a:schemeClr val="bg1"/>
                </a:solidFill>
              </a:rPr>
              <a:t>bronchial </a:t>
            </a:r>
            <a:r>
              <a:rPr lang="en-US" dirty="0">
                <a:solidFill>
                  <a:schemeClr val="bg1"/>
                </a:solidFill>
              </a:rPr>
              <a:t>tree can prove vitality. Postmortem fluids might also flow </a:t>
            </a:r>
            <a:r>
              <a:rPr lang="en-US" dirty="0" smtClean="0">
                <a:solidFill>
                  <a:schemeClr val="bg1"/>
                </a:solidFill>
              </a:rPr>
              <a:t>passively </a:t>
            </a:r>
            <a:r>
              <a:rPr lang="en-US" dirty="0">
                <a:solidFill>
                  <a:schemeClr val="bg1"/>
                </a:solidFill>
              </a:rPr>
              <a:t>into the trachea and the main </a:t>
            </a:r>
            <a:r>
              <a:rPr lang="en-US" dirty="0" smtClean="0">
                <a:solidFill>
                  <a:schemeClr val="bg1"/>
                </a:solidFill>
              </a:rPr>
              <a:t>bronchi.</a:t>
            </a:r>
            <a:endParaRPr lang="en-US" dirty="0">
              <a:solidFill>
                <a:schemeClr val="bg1"/>
              </a:solidFill>
            </a:endParaRPr>
          </a:p>
        </p:txBody>
      </p:sp>
      <p:sp>
        <p:nvSpPr>
          <p:cNvPr id="3" name="Title 2"/>
          <p:cNvSpPr>
            <a:spLocks noGrp="1"/>
          </p:cNvSpPr>
          <p:nvPr>
            <p:ph type="title"/>
          </p:nvPr>
        </p:nvSpPr>
        <p:spPr/>
        <p:txBody>
          <a:bodyPr/>
          <a:lstStyle/>
          <a:p>
            <a:pPr algn="ctr"/>
            <a:r>
              <a:rPr lang="en-US" dirty="0">
                <a:solidFill>
                  <a:schemeClr val="bg1"/>
                </a:solidFill>
              </a:rPr>
              <a:t>Respiration</a:t>
            </a:r>
          </a:p>
        </p:txBody>
      </p:sp>
    </p:spTree>
    <p:extLst>
      <p:ext uri="{BB962C8B-B14F-4D97-AF65-F5344CB8AC3E}">
        <p14:creationId xmlns:p14="http://schemas.microsoft.com/office/powerpoint/2010/main" xmlns="" val="2887424646"/>
      </p:ext>
    </p:extLst>
  </p:cSld>
  <p:clrMapOvr>
    <a:masterClrMapping/>
  </p:clrMapOvr>
  <p:transition>
    <p:wipe dir="d"/>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9" name="Rectangle 3"/>
          <p:cNvSpPr>
            <a:spLocks noGrp="1" noChangeArrowheads="1"/>
          </p:cNvSpPr>
          <p:nvPr>
            <p:ph idx="1"/>
          </p:nvPr>
        </p:nvSpPr>
        <p:spPr>
          <a:xfrm>
            <a:off x="250825" y="1981200"/>
            <a:ext cx="8785225" cy="4114800"/>
          </a:xfrm>
        </p:spPr>
        <p:txBody>
          <a:bodyPr/>
          <a:lstStyle/>
          <a:p>
            <a:pPr>
              <a:defRPr/>
            </a:pPr>
            <a:r>
              <a:rPr lang="en-GB" sz="2800" dirty="0" smtClean="0">
                <a:solidFill>
                  <a:schemeClr val="bg1"/>
                </a:solidFill>
              </a:rPr>
              <a:t>FORENSIC-CLINICAL RESEARCH</a:t>
            </a:r>
          </a:p>
          <a:p>
            <a:pPr marL="0" indent="0" eaLnBrk="1" hangingPunct="1">
              <a:buFont typeface="Wingdings" pitchFamily="2" charset="2"/>
              <a:buNone/>
              <a:defRPr/>
            </a:pPr>
            <a:endParaRPr lang="sr-Latn-CS" sz="2800" dirty="0" smtClean="0">
              <a:solidFill>
                <a:schemeClr val="bg1"/>
              </a:solidFill>
              <a:effectLst/>
            </a:endParaRPr>
          </a:p>
          <a:p>
            <a:pPr>
              <a:defRPr/>
            </a:pPr>
            <a:r>
              <a:rPr lang="en-GB" sz="2800" dirty="0" smtClean="0">
                <a:solidFill>
                  <a:schemeClr val="bg1"/>
                </a:solidFill>
              </a:rPr>
              <a:t>THREE BASIC PROBLEMS</a:t>
            </a:r>
          </a:p>
          <a:p>
            <a:pPr>
              <a:defRPr/>
            </a:pPr>
            <a:r>
              <a:rPr lang="en-GB" sz="2800" dirty="0" smtClean="0">
                <a:solidFill>
                  <a:schemeClr val="bg1"/>
                </a:solidFill>
              </a:rPr>
              <a:t>Recognizing the physical state of health and determining the existence of physical diseases</a:t>
            </a:r>
          </a:p>
          <a:p>
            <a:pPr>
              <a:defRPr/>
            </a:pPr>
            <a:r>
              <a:rPr lang="en-GB" sz="2800" dirty="0" smtClean="0">
                <a:solidFill>
                  <a:schemeClr val="bg1"/>
                </a:solidFill>
              </a:rPr>
              <a:t>Clarifying unclear physical diseases</a:t>
            </a:r>
          </a:p>
          <a:p>
            <a:pPr>
              <a:defRPr/>
            </a:pPr>
            <a:r>
              <a:rPr lang="en-GB" sz="2800" dirty="0" smtClean="0">
                <a:solidFill>
                  <a:schemeClr val="bg1"/>
                </a:solidFill>
              </a:rPr>
              <a:t>Study of the relationship between injury and diseases</a:t>
            </a:r>
          </a:p>
        </p:txBody>
      </p:sp>
      <p:sp>
        <p:nvSpPr>
          <p:cNvPr id="11266" name="Rectangle 2"/>
          <p:cNvSpPr>
            <a:spLocks noGrp="1" noChangeArrowheads="1"/>
          </p:cNvSpPr>
          <p:nvPr>
            <p:ph type="title"/>
          </p:nvPr>
        </p:nvSpPr>
        <p:spPr/>
        <p:txBody>
          <a:bodyPr/>
          <a:lstStyle/>
          <a:p>
            <a:r>
              <a:rPr lang="en-GB" altLang="en-US" sz="3200" i="1" dirty="0" smtClean="0">
                <a:solidFill>
                  <a:schemeClr val="bg1"/>
                </a:solidFill>
                <a:effectLst/>
              </a:rPr>
              <a:t>FORENSIC MEDICAL STUDY OF PHYSICAL DISEASES</a:t>
            </a:r>
            <a:endParaRPr lang="sr-Latn-CS" altLang="en-US" sz="3200" b="0" i="1" dirty="0" smtClean="0">
              <a:solidFill>
                <a:schemeClr val="bg1"/>
              </a:solidFill>
              <a:effectLst/>
            </a:endParaRPr>
          </a:p>
        </p:txBody>
      </p:sp>
    </p:spTree>
  </p:cSld>
  <p:clrMapOvr>
    <a:masterClrMapping/>
  </p:clrMapOvr>
  <p:transition>
    <p:wipe dir="d"/>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92500" lnSpcReduction="20000"/>
          </a:bodyPr>
          <a:lstStyle/>
          <a:p>
            <a:pPr marL="0" indent="0" algn="just">
              <a:buNone/>
            </a:pPr>
            <a:r>
              <a:rPr lang="en-US" dirty="0">
                <a:solidFill>
                  <a:schemeClr val="bg1"/>
                </a:solidFill>
              </a:rPr>
              <a:t>Swallowing is defined as the voluntarily induced </a:t>
            </a:r>
            <a:r>
              <a:rPr lang="en-US" dirty="0" err="1">
                <a:solidFill>
                  <a:schemeClr val="bg1"/>
                </a:solidFill>
              </a:rPr>
              <a:t>propulsory</a:t>
            </a:r>
            <a:r>
              <a:rPr lang="en-US" dirty="0">
                <a:solidFill>
                  <a:schemeClr val="bg1"/>
                </a:solidFill>
              </a:rPr>
              <a:t> </a:t>
            </a:r>
            <a:r>
              <a:rPr lang="en-US" dirty="0" err="1" smtClean="0">
                <a:solidFill>
                  <a:schemeClr val="bg1"/>
                </a:solidFill>
              </a:rPr>
              <a:t>reflectory</a:t>
            </a:r>
            <a:r>
              <a:rPr lang="en-US" dirty="0" smtClean="0">
                <a:solidFill>
                  <a:schemeClr val="bg1"/>
                </a:solidFill>
              </a:rPr>
              <a:t> </a:t>
            </a:r>
            <a:r>
              <a:rPr lang="en-US" dirty="0">
                <a:solidFill>
                  <a:schemeClr val="bg1"/>
                </a:solidFill>
              </a:rPr>
              <a:t>peristaltic transport of fluid or food into the stomach. </a:t>
            </a:r>
            <a:r>
              <a:rPr lang="en-US" dirty="0" smtClean="0">
                <a:solidFill>
                  <a:schemeClr val="bg1"/>
                </a:solidFill>
              </a:rPr>
              <a:t>Swallowing </a:t>
            </a:r>
            <a:r>
              <a:rPr lang="en-US" dirty="0">
                <a:solidFill>
                  <a:schemeClr val="bg1"/>
                </a:solidFill>
              </a:rPr>
              <a:t>of blood, foreign objects, tissue components, teeth, </a:t>
            </a:r>
            <a:r>
              <a:rPr lang="en-US" dirty="0" smtClean="0">
                <a:solidFill>
                  <a:schemeClr val="bg1"/>
                </a:solidFill>
              </a:rPr>
              <a:t>drowning </a:t>
            </a:r>
            <a:r>
              <a:rPr lang="en-US" dirty="0">
                <a:solidFill>
                  <a:schemeClr val="bg1"/>
                </a:solidFill>
              </a:rPr>
              <a:t>fluid and soot occurs </a:t>
            </a:r>
            <a:r>
              <a:rPr lang="en-US" dirty="0" err="1">
                <a:solidFill>
                  <a:schemeClr val="bg1"/>
                </a:solidFill>
              </a:rPr>
              <a:t>intravitally</a:t>
            </a:r>
            <a:r>
              <a:rPr lang="en-US" dirty="0">
                <a:solidFill>
                  <a:schemeClr val="bg1"/>
                </a:solidFill>
              </a:rPr>
              <a:t>. However, drowning </a:t>
            </a:r>
            <a:r>
              <a:rPr lang="en-US" dirty="0" smtClean="0">
                <a:solidFill>
                  <a:schemeClr val="bg1"/>
                </a:solidFill>
              </a:rPr>
              <a:t>fluid </a:t>
            </a:r>
            <a:r>
              <a:rPr lang="en-US" dirty="0">
                <a:solidFill>
                  <a:schemeClr val="bg1"/>
                </a:solidFill>
              </a:rPr>
              <a:t>in the stomach alone is not evidence of drowning since </a:t>
            </a:r>
            <a:r>
              <a:rPr lang="en-US" dirty="0" smtClean="0">
                <a:solidFill>
                  <a:schemeClr val="bg1"/>
                </a:solidFill>
              </a:rPr>
              <a:t>due </a:t>
            </a:r>
            <a:r>
              <a:rPr lang="en-US" dirty="0">
                <a:solidFill>
                  <a:schemeClr val="bg1"/>
                </a:solidFill>
              </a:rPr>
              <a:t>to hydrostatic pressure water can get into the stomach even </a:t>
            </a:r>
            <a:r>
              <a:rPr lang="en-US" dirty="0" smtClean="0">
                <a:solidFill>
                  <a:schemeClr val="bg1"/>
                </a:solidFill>
              </a:rPr>
              <a:t>postmortem</a:t>
            </a:r>
            <a:r>
              <a:rPr lang="en-US" dirty="0">
                <a:solidFill>
                  <a:schemeClr val="bg1"/>
                </a:solidFill>
              </a:rPr>
              <a:t>. In cases of drowning, there is a typical separation </a:t>
            </a:r>
            <a:r>
              <a:rPr lang="en-US" dirty="0" smtClean="0">
                <a:solidFill>
                  <a:schemeClr val="bg1"/>
                </a:solidFill>
              </a:rPr>
              <a:t>of </a:t>
            </a:r>
            <a:r>
              <a:rPr lang="en-US" dirty="0">
                <a:solidFill>
                  <a:schemeClr val="bg1"/>
                </a:solidFill>
              </a:rPr>
              <a:t>the gastric content into three phases with a foamy phase on </a:t>
            </a:r>
            <a:r>
              <a:rPr lang="en-US" dirty="0" smtClean="0">
                <a:solidFill>
                  <a:schemeClr val="bg1"/>
                </a:solidFill>
              </a:rPr>
              <a:t>top</a:t>
            </a:r>
            <a:r>
              <a:rPr lang="en-US" dirty="0">
                <a:solidFill>
                  <a:schemeClr val="bg1"/>
                </a:solidFill>
              </a:rPr>
              <a:t>, a liquid phase in the middle and a solid phase at the bottom. Mucosal tears of the gastric mucosa </a:t>
            </a:r>
            <a:r>
              <a:rPr lang="en-US" dirty="0" smtClean="0">
                <a:solidFill>
                  <a:schemeClr val="bg1"/>
                </a:solidFill>
              </a:rPr>
              <a:t>caused </a:t>
            </a:r>
            <a:r>
              <a:rPr lang="en-US" dirty="0">
                <a:solidFill>
                  <a:schemeClr val="bg1"/>
                </a:solidFill>
              </a:rPr>
              <a:t>by overexpansion of the stomach due to swallowed </a:t>
            </a:r>
            <a:r>
              <a:rPr lang="en-US" dirty="0" smtClean="0">
                <a:solidFill>
                  <a:schemeClr val="bg1"/>
                </a:solidFill>
              </a:rPr>
              <a:t>drowning </a:t>
            </a:r>
            <a:r>
              <a:rPr lang="en-US" dirty="0">
                <a:solidFill>
                  <a:schemeClr val="bg1"/>
                </a:solidFill>
              </a:rPr>
              <a:t>fluid or to emesis under water against resistance are </a:t>
            </a:r>
            <a:r>
              <a:rPr lang="en-US" dirty="0" smtClean="0">
                <a:solidFill>
                  <a:schemeClr val="bg1"/>
                </a:solidFill>
              </a:rPr>
              <a:t>also </a:t>
            </a:r>
            <a:r>
              <a:rPr lang="en-US" dirty="0">
                <a:solidFill>
                  <a:schemeClr val="bg1"/>
                </a:solidFill>
              </a:rPr>
              <a:t>vital reactions. Like inhaled air, swallowed air is considered as vital sign in </a:t>
            </a:r>
            <a:r>
              <a:rPr lang="en-US" dirty="0" smtClean="0">
                <a:solidFill>
                  <a:schemeClr val="bg1"/>
                </a:solidFill>
              </a:rPr>
              <a:t>newborns </a:t>
            </a:r>
            <a:r>
              <a:rPr lang="en-US" dirty="0">
                <a:solidFill>
                  <a:schemeClr val="bg1"/>
                </a:solidFill>
              </a:rPr>
              <a:t>in the absence of putrefactive changes.</a:t>
            </a:r>
          </a:p>
        </p:txBody>
      </p:sp>
      <p:sp>
        <p:nvSpPr>
          <p:cNvPr id="3" name="Title 2"/>
          <p:cNvSpPr>
            <a:spLocks noGrp="1"/>
          </p:cNvSpPr>
          <p:nvPr>
            <p:ph type="title"/>
          </p:nvPr>
        </p:nvSpPr>
        <p:spPr/>
        <p:txBody>
          <a:bodyPr/>
          <a:lstStyle/>
          <a:p>
            <a:pPr algn="ctr"/>
            <a:r>
              <a:rPr lang="en-US" dirty="0">
                <a:solidFill>
                  <a:schemeClr val="bg1"/>
                </a:solidFill>
              </a:rPr>
              <a:t>Swallowing</a:t>
            </a:r>
          </a:p>
        </p:txBody>
      </p:sp>
    </p:spTree>
    <p:extLst>
      <p:ext uri="{BB962C8B-B14F-4D97-AF65-F5344CB8AC3E}">
        <p14:creationId xmlns:p14="http://schemas.microsoft.com/office/powerpoint/2010/main" xmlns="" val="1230601714"/>
      </p:ext>
    </p:extLst>
  </p:cSld>
  <p:clrMapOvr>
    <a:masterClrMapping/>
  </p:clrMapOvr>
  <p:transition>
    <p:wipe dir="d"/>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381000" y="274638"/>
            <a:ext cx="8763000" cy="5851525"/>
          </a:xfrm>
        </p:spPr>
        <p:txBody>
          <a:bodyPr/>
          <a:lstStyle/>
          <a:p>
            <a:pPr marL="0" indent="0">
              <a:lnSpc>
                <a:spcPct val="150000"/>
              </a:lnSpc>
              <a:buClr>
                <a:srgbClr val="00FFFF"/>
              </a:buClr>
              <a:buNone/>
              <a:defRPr/>
            </a:pPr>
            <a:r>
              <a:rPr lang="en-US" altLang="en-US" b="1" dirty="0">
                <a:solidFill>
                  <a:schemeClr val="bg1"/>
                </a:solidFill>
              </a:rPr>
              <a:t>According to the time of occurrence in relation to the occurrence of death, injuries are divided into:</a:t>
            </a:r>
          </a:p>
          <a:p>
            <a:pPr marL="0" indent="0">
              <a:lnSpc>
                <a:spcPct val="150000"/>
              </a:lnSpc>
              <a:buClr>
                <a:srgbClr val="00FFFF"/>
              </a:buClr>
              <a:buNone/>
              <a:defRPr/>
            </a:pPr>
            <a:r>
              <a:rPr lang="en-US" altLang="en-US" b="1" dirty="0">
                <a:solidFill>
                  <a:schemeClr val="bg1"/>
                </a:solidFill>
              </a:rPr>
              <a:t> </a:t>
            </a:r>
          </a:p>
          <a:p>
            <a:pPr marL="0" indent="0">
              <a:lnSpc>
                <a:spcPct val="150000"/>
              </a:lnSpc>
              <a:buClr>
                <a:srgbClr val="00FFFF"/>
              </a:buClr>
              <a:buNone/>
              <a:defRPr/>
            </a:pPr>
            <a:r>
              <a:rPr lang="en-US" altLang="en-US" b="1" dirty="0">
                <a:solidFill>
                  <a:schemeClr val="bg1"/>
                </a:solidFill>
              </a:rPr>
              <a:t>    - </a:t>
            </a:r>
            <a:r>
              <a:rPr lang="en-US" altLang="en-US" b="1" dirty="0" err="1" smtClean="0">
                <a:solidFill>
                  <a:schemeClr val="bg1"/>
                </a:solidFill>
              </a:rPr>
              <a:t>antemortem</a:t>
            </a:r>
            <a:r>
              <a:rPr lang="en-US" altLang="en-US" b="1" dirty="0" smtClean="0">
                <a:solidFill>
                  <a:schemeClr val="bg1"/>
                </a:solidFill>
              </a:rPr>
              <a:t> </a:t>
            </a:r>
            <a:r>
              <a:rPr lang="en-US" altLang="en-US" b="1" dirty="0">
                <a:solidFill>
                  <a:schemeClr val="bg1"/>
                </a:solidFill>
              </a:rPr>
              <a:t>- formed during life</a:t>
            </a:r>
          </a:p>
          <a:p>
            <a:pPr marL="0" indent="0">
              <a:lnSpc>
                <a:spcPct val="150000"/>
              </a:lnSpc>
              <a:buClr>
                <a:srgbClr val="00FFFF"/>
              </a:buClr>
              <a:buNone/>
              <a:defRPr/>
            </a:pPr>
            <a:r>
              <a:rPr lang="en-US" altLang="en-US" b="1" dirty="0">
                <a:solidFill>
                  <a:schemeClr val="bg1"/>
                </a:solidFill>
              </a:rPr>
              <a:t>    - </a:t>
            </a:r>
            <a:r>
              <a:rPr lang="en-US" altLang="en-US" b="1" dirty="0" err="1">
                <a:solidFill>
                  <a:schemeClr val="bg1"/>
                </a:solidFill>
              </a:rPr>
              <a:t>agonal</a:t>
            </a:r>
            <a:r>
              <a:rPr lang="en-US" altLang="en-US" b="1" dirty="0">
                <a:solidFill>
                  <a:schemeClr val="bg1"/>
                </a:solidFill>
              </a:rPr>
              <a:t> </a:t>
            </a:r>
            <a:r>
              <a:rPr lang="en-US" altLang="en-US" b="1" dirty="0" smtClean="0">
                <a:solidFill>
                  <a:schemeClr val="bg1"/>
                </a:solidFill>
              </a:rPr>
              <a:t> </a:t>
            </a:r>
            <a:r>
              <a:rPr lang="en-US" altLang="en-US" b="1" dirty="0">
                <a:solidFill>
                  <a:schemeClr val="bg1"/>
                </a:solidFill>
              </a:rPr>
              <a:t>- formed during agony</a:t>
            </a:r>
          </a:p>
          <a:p>
            <a:pPr marL="0" indent="0">
              <a:lnSpc>
                <a:spcPct val="150000"/>
              </a:lnSpc>
              <a:buClr>
                <a:srgbClr val="00FFFF"/>
              </a:buClr>
              <a:buNone/>
              <a:defRPr/>
            </a:pPr>
            <a:r>
              <a:rPr lang="en-US" altLang="en-US" b="1" dirty="0">
                <a:solidFill>
                  <a:schemeClr val="bg1"/>
                </a:solidFill>
              </a:rPr>
              <a:t>    - postmortem - formed after death</a:t>
            </a:r>
            <a:endParaRPr lang="sr-Latn-CS" altLang="en-US" dirty="0" smtClean="0"/>
          </a:p>
          <a:p>
            <a:pPr>
              <a:defRPr/>
            </a:pPr>
            <a:endParaRPr lang="en-US" dirty="0"/>
          </a:p>
        </p:txBody>
      </p:sp>
    </p:spTree>
  </p:cSld>
  <p:clrMapOvr>
    <a:masterClrMapping/>
  </p:clrMapOvr>
  <p:transition>
    <p:wipe dir="d"/>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idx="1"/>
          </p:nvPr>
        </p:nvSpPr>
        <p:spPr>
          <a:xfrm>
            <a:off x="228600" y="304800"/>
            <a:ext cx="8686800" cy="6096000"/>
          </a:xfrm>
        </p:spPr>
        <p:txBody>
          <a:bodyPr>
            <a:normAutofit fontScale="92500" lnSpcReduction="10000"/>
          </a:bodyPr>
          <a:lstStyle/>
          <a:p>
            <a:pPr marL="0" indent="0">
              <a:lnSpc>
                <a:spcPct val="110000"/>
              </a:lnSpc>
              <a:buClr>
                <a:srgbClr val="00FFFF"/>
              </a:buClr>
              <a:buNone/>
              <a:defRPr/>
            </a:pPr>
            <a:r>
              <a:rPr lang="en-US" altLang="en-US" sz="3000" b="1" dirty="0">
                <a:solidFill>
                  <a:schemeClr val="bg1"/>
                </a:solidFill>
              </a:rPr>
              <a:t>Origin of </a:t>
            </a:r>
            <a:r>
              <a:rPr lang="en-US" altLang="en-US" sz="3000" b="1" dirty="0" err="1">
                <a:solidFill>
                  <a:schemeClr val="bg1"/>
                </a:solidFill>
              </a:rPr>
              <a:t>agonal</a:t>
            </a:r>
            <a:r>
              <a:rPr lang="en-US" altLang="en-US" sz="3000" b="1" dirty="0">
                <a:solidFill>
                  <a:schemeClr val="bg1"/>
                </a:solidFill>
              </a:rPr>
              <a:t> injuries:</a:t>
            </a:r>
          </a:p>
          <a:p>
            <a:pPr marL="0" indent="0">
              <a:lnSpc>
                <a:spcPct val="110000"/>
              </a:lnSpc>
              <a:buClr>
                <a:srgbClr val="00FFFF"/>
              </a:buClr>
              <a:buNone/>
              <a:defRPr/>
            </a:pPr>
            <a:endParaRPr lang="en-US" altLang="en-US" sz="3000" b="1" dirty="0">
              <a:solidFill>
                <a:schemeClr val="bg1"/>
              </a:solidFill>
            </a:endParaRPr>
          </a:p>
          <a:p>
            <a:pPr marL="0" indent="0">
              <a:lnSpc>
                <a:spcPct val="110000"/>
              </a:lnSpc>
              <a:buClr>
                <a:srgbClr val="00FFFF"/>
              </a:buClr>
              <a:buNone/>
              <a:defRPr/>
            </a:pPr>
            <a:r>
              <a:rPr lang="en-US" altLang="en-US" sz="3000" b="1" dirty="0">
                <a:solidFill>
                  <a:schemeClr val="bg1"/>
                </a:solidFill>
              </a:rPr>
              <a:t>- caused by agony - fall due to faintness or</a:t>
            </a:r>
          </a:p>
          <a:p>
            <a:pPr marL="0" indent="0">
              <a:lnSpc>
                <a:spcPct val="110000"/>
              </a:lnSpc>
              <a:buClr>
                <a:srgbClr val="00FFFF"/>
              </a:buClr>
              <a:buNone/>
              <a:defRPr/>
            </a:pPr>
            <a:r>
              <a:rPr lang="en-US" altLang="en-US" sz="3000" b="1" dirty="0">
                <a:solidFill>
                  <a:schemeClr val="bg1"/>
                </a:solidFill>
              </a:rPr>
              <a:t>   loss of consciousness</a:t>
            </a:r>
          </a:p>
          <a:p>
            <a:pPr marL="0" indent="0">
              <a:lnSpc>
                <a:spcPct val="110000"/>
              </a:lnSpc>
              <a:buClr>
                <a:srgbClr val="00FFFF"/>
              </a:buClr>
              <a:buNone/>
              <a:defRPr/>
            </a:pPr>
            <a:endParaRPr lang="en-US" altLang="en-US" sz="3000" b="1" dirty="0">
              <a:solidFill>
                <a:schemeClr val="bg1"/>
              </a:solidFill>
            </a:endParaRPr>
          </a:p>
          <a:p>
            <a:pPr marL="0" indent="0">
              <a:lnSpc>
                <a:spcPct val="110000"/>
              </a:lnSpc>
              <a:buClr>
                <a:srgbClr val="00FFFF"/>
              </a:buClr>
              <a:buNone/>
              <a:defRPr/>
            </a:pPr>
            <a:r>
              <a:rPr lang="en-US" altLang="en-US" sz="3000" b="1" dirty="0">
                <a:solidFill>
                  <a:schemeClr val="bg1"/>
                </a:solidFill>
              </a:rPr>
              <a:t>- inflicted during agony</a:t>
            </a:r>
          </a:p>
          <a:p>
            <a:pPr marL="0" indent="0">
              <a:lnSpc>
                <a:spcPct val="110000"/>
              </a:lnSpc>
              <a:buClr>
                <a:srgbClr val="00FFFF"/>
              </a:buClr>
              <a:buNone/>
              <a:defRPr/>
            </a:pPr>
            <a:r>
              <a:rPr lang="en-US" altLang="en-US" sz="3000" b="1" dirty="0">
                <a:solidFill>
                  <a:schemeClr val="bg1"/>
                </a:solidFill>
              </a:rPr>
              <a:t>    - </a:t>
            </a:r>
            <a:r>
              <a:rPr lang="en-US" altLang="en-US" sz="3000" b="1" dirty="0" smtClean="0">
                <a:solidFill>
                  <a:schemeClr val="bg1"/>
                </a:solidFill>
              </a:rPr>
              <a:t>accident </a:t>
            </a:r>
            <a:r>
              <a:rPr lang="en-US" altLang="en-US" sz="3000" b="1" dirty="0">
                <a:solidFill>
                  <a:schemeClr val="bg1"/>
                </a:solidFill>
              </a:rPr>
              <a:t>- iatrogenic (therapeutic)</a:t>
            </a:r>
          </a:p>
          <a:p>
            <a:pPr marL="0" indent="0">
              <a:lnSpc>
                <a:spcPct val="110000"/>
              </a:lnSpc>
              <a:buClr>
                <a:srgbClr val="00FFFF"/>
              </a:buClr>
              <a:buNone/>
              <a:defRPr/>
            </a:pPr>
            <a:r>
              <a:rPr lang="en-US" altLang="en-US" sz="3000" b="1" dirty="0">
                <a:solidFill>
                  <a:schemeClr val="bg1"/>
                </a:solidFill>
              </a:rPr>
              <a:t>    - suicidal</a:t>
            </a:r>
          </a:p>
          <a:p>
            <a:pPr marL="0" indent="0">
              <a:lnSpc>
                <a:spcPct val="110000"/>
              </a:lnSpc>
              <a:buClr>
                <a:srgbClr val="00FFFF"/>
              </a:buClr>
              <a:buNone/>
              <a:defRPr/>
            </a:pPr>
            <a:r>
              <a:rPr lang="en-US" altLang="en-US" sz="3000" b="1" dirty="0">
                <a:solidFill>
                  <a:schemeClr val="bg1"/>
                </a:solidFill>
              </a:rPr>
              <a:t>    - </a:t>
            </a:r>
            <a:r>
              <a:rPr lang="en-US" altLang="en-US" sz="3000" b="1" dirty="0" smtClean="0">
                <a:solidFill>
                  <a:schemeClr val="bg1"/>
                </a:solidFill>
              </a:rPr>
              <a:t>homicide </a:t>
            </a:r>
            <a:r>
              <a:rPr lang="en-US" altLang="en-US" sz="3000" b="1" dirty="0">
                <a:solidFill>
                  <a:schemeClr val="bg1"/>
                </a:solidFill>
              </a:rPr>
              <a:t>- legal sanctions as in healthy ones</a:t>
            </a:r>
          </a:p>
          <a:p>
            <a:pPr marL="0" indent="0">
              <a:lnSpc>
                <a:spcPct val="110000"/>
              </a:lnSpc>
              <a:buClr>
                <a:srgbClr val="00FFFF"/>
              </a:buClr>
              <a:buNone/>
              <a:defRPr/>
            </a:pPr>
            <a:endParaRPr lang="en-US" altLang="en-US" sz="3000" b="1" dirty="0">
              <a:solidFill>
                <a:schemeClr val="bg1"/>
              </a:solidFill>
            </a:endParaRPr>
          </a:p>
          <a:p>
            <a:pPr marL="0" indent="0">
              <a:lnSpc>
                <a:spcPct val="110000"/>
              </a:lnSpc>
              <a:buClr>
                <a:srgbClr val="00FFFF"/>
              </a:buClr>
              <a:buNone/>
              <a:defRPr/>
            </a:pPr>
            <a:r>
              <a:rPr lang="en-US" altLang="en-US" sz="3000" b="1" dirty="0">
                <a:solidFill>
                  <a:schemeClr val="bg1"/>
                </a:solidFill>
              </a:rPr>
              <a:t>a person is subject to criminal protection from conception to death</a:t>
            </a:r>
            <a:endParaRPr lang="en-US" altLang="en-US" sz="3000" b="1" dirty="0" smtClean="0">
              <a:solidFill>
                <a:schemeClr val="bg1"/>
              </a:solidFill>
            </a:endParaRPr>
          </a:p>
        </p:txBody>
      </p:sp>
    </p:spTree>
  </p:cSld>
  <p:clrMapOvr>
    <a:masterClrMapping/>
  </p:clrMapOvr>
  <p:transition>
    <p:wipe dir="d"/>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idx="1"/>
          </p:nvPr>
        </p:nvSpPr>
        <p:spPr>
          <a:xfrm>
            <a:off x="228600" y="304800"/>
            <a:ext cx="8686800" cy="6096000"/>
          </a:xfrm>
        </p:spPr>
        <p:txBody>
          <a:bodyPr/>
          <a:lstStyle/>
          <a:p>
            <a:pPr marL="0" indent="0">
              <a:lnSpc>
                <a:spcPct val="110000"/>
              </a:lnSpc>
              <a:buClr>
                <a:srgbClr val="00FFFF"/>
              </a:buClr>
              <a:buNone/>
              <a:defRPr/>
            </a:pPr>
            <a:r>
              <a:rPr lang="en-US" altLang="en-US" sz="3000" b="1" dirty="0">
                <a:solidFill>
                  <a:schemeClr val="bg1"/>
                </a:solidFill>
              </a:rPr>
              <a:t>Type of post-mortem injuries:</a:t>
            </a:r>
          </a:p>
          <a:p>
            <a:pPr marL="0" indent="0">
              <a:lnSpc>
                <a:spcPct val="110000"/>
              </a:lnSpc>
              <a:buClr>
                <a:srgbClr val="00FFFF"/>
              </a:buClr>
              <a:buNone/>
              <a:defRPr/>
            </a:pPr>
            <a:r>
              <a:rPr lang="en-US" altLang="en-US" sz="3000" b="1" dirty="0">
                <a:solidFill>
                  <a:schemeClr val="bg1"/>
                </a:solidFill>
              </a:rPr>
              <a:t>    - mechanical</a:t>
            </a:r>
          </a:p>
          <a:p>
            <a:pPr marL="0" indent="0">
              <a:lnSpc>
                <a:spcPct val="110000"/>
              </a:lnSpc>
              <a:buClr>
                <a:srgbClr val="00FFFF"/>
              </a:buClr>
              <a:buNone/>
              <a:defRPr/>
            </a:pPr>
            <a:r>
              <a:rPr lang="en-US" altLang="en-US" sz="3000" b="1" dirty="0">
                <a:solidFill>
                  <a:schemeClr val="bg1"/>
                </a:solidFill>
              </a:rPr>
              <a:t>    - physical</a:t>
            </a:r>
          </a:p>
          <a:p>
            <a:pPr marL="0" indent="0">
              <a:lnSpc>
                <a:spcPct val="110000"/>
              </a:lnSpc>
              <a:buClr>
                <a:srgbClr val="00FFFF"/>
              </a:buClr>
              <a:buNone/>
              <a:defRPr/>
            </a:pPr>
            <a:r>
              <a:rPr lang="en-US" altLang="en-US" sz="3000" b="1" dirty="0">
                <a:solidFill>
                  <a:schemeClr val="bg1"/>
                </a:solidFill>
              </a:rPr>
              <a:t>    - chemical</a:t>
            </a:r>
          </a:p>
          <a:p>
            <a:pPr marL="0" indent="0">
              <a:lnSpc>
                <a:spcPct val="110000"/>
              </a:lnSpc>
              <a:buClr>
                <a:srgbClr val="00FFFF"/>
              </a:buClr>
              <a:buNone/>
              <a:defRPr/>
            </a:pPr>
            <a:endParaRPr lang="en-US" altLang="en-US" sz="3000" b="1" dirty="0">
              <a:solidFill>
                <a:schemeClr val="bg1"/>
              </a:solidFill>
            </a:endParaRPr>
          </a:p>
          <a:p>
            <a:pPr marL="0" indent="0">
              <a:lnSpc>
                <a:spcPct val="110000"/>
              </a:lnSpc>
              <a:buClr>
                <a:srgbClr val="00FFFF"/>
              </a:buClr>
              <a:buNone/>
              <a:defRPr/>
            </a:pPr>
            <a:r>
              <a:rPr lang="en-US" altLang="en-US" sz="3000" b="1" dirty="0">
                <a:solidFill>
                  <a:schemeClr val="bg1"/>
                </a:solidFill>
              </a:rPr>
              <a:t>Origin of postmortem injuries:</a:t>
            </a:r>
          </a:p>
          <a:p>
            <a:pPr marL="0" indent="0">
              <a:lnSpc>
                <a:spcPct val="110000"/>
              </a:lnSpc>
              <a:buClr>
                <a:srgbClr val="00FFFF"/>
              </a:buClr>
              <a:buNone/>
              <a:defRPr/>
            </a:pPr>
            <a:r>
              <a:rPr lang="en-US" altLang="en-US" sz="3000" b="1" dirty="0">
                <a:solidFill>
                  <a:schemeClr val="bg1"/>
                </a:solidFill>
              </a:rPr>
              <a:t>- accidental - animals, inanimate nature (corpses from</a:t>
            </a:r>
          </a:p>
          <a:p>
            <a:pPr marL="0" indent="0">
              <a:lnSpc>
                <a:spcPct val="110000"/>
              </a:lnSpc>
              <a:buClr>
                <a:srgbClr val="00FFFF"/>
              </a:buClr>
              <a:buNone/>
              <a:defRPr/>
            </a:pPr>
            <a:r>
              <a:rPr lang="en-US" altLang="en-US" sz="3000" b="1" dirty="0">
                <a:solidFill>
                  <a:schemeClr val="bg1"/>
                </a:solidFill>
              </a:rPr>
              <a:t>   water), unprofessional handling of the corpse</a:t>
            </a:r>
          </a:p>
          <a:p>
            <a:pPr marL="0" indent="0">
              <a:lnSpc>
                <a:spcPct val="110000"/>
              </a:lnSpc>
              <a:buClr>
                <a:srgbClr val="00FFFF"/>
              </a:buClr>
              <a:buNone/>
              <a:defRPr/>
            </a:pPr>
            <a:r>
              <a:rPr lang="en-US" altLang="en-US" sz="3000" b="1" dirty="0">
                <a:solidFill>
                  <a:schemeClr val="bg1"/>
                </a:solidFill>
              </a:rPr>
              <a:t>- on purpose</a:t>
            </a:r>
            <a:endParaRPr lang="en-US" altLang="en-US" sz="3000" b="1" dirty="0" smtClean="0">
              <a:solidFill>
                <a:schemeClr val="bg1"/>
              </a:solidFill>
            </a:endParaRPr>
          </a:p>
        </p:txBody>
      </p:sp>
    </p:spTree>
  </p:cSld>
  <p:clrMapOvr>
    <a:masterClrMapping/>
  </p:clrMapOvr>
  <p:transition>
    <p:wipe dir="d"/>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idx="1"/>
          </p:nvPr>
        </p:nvSpPr>
        <p:spPr>
          <a:xfrm>
            <a:off x="228600" y="228600"/>
            <a:ext cx="8686800" cy="6400800"/>
          </a:xfrm>
        </p:spPr>
        <p:txBody>
          <a:bodyPr>
            <a:normAutofit fontScale="92500" lnSpcReduction="10000"/>
          </a:bodyPr>
          <a:lstStyle/>
          <a:p>
            <a:pPr marL="0" indent="0">
              <a:lnSpc>
                <a:spcPct val="110000"/>
              </a:lnSpc>
              <a:buClr>
                <a:srgbClr val="00FFFF"/>
              </a:buClr>
              <a:buNone/>
              <a:defRPr/>
            </a:pPr>
            <a:r>
              <a:rPr lang="en-US" altLang="en-US" sz="3000" dirty="0">
                <a:solidFill>
                  <a:schemeClr val="bg1"/>
                </a:solidFill>
              </a:rPr>
              <a:t>Intentional </a:t>
            </a:r>
            <a:r>
              <a:rPr lang="en-US" altLang="en-US" sz="3000" dirty="0" smtClean="0">
                <a:solidFill>
                  <a:schemeClr val="bg1"/>
                </a:solidFill>
              </a:rPr>
              <a:t>postmortem </a:t>
            </a:r>
            <a:r>
              <a:rPr lang="en-US" altLang="en-US" sz="3000" dirty="0">
                <a:solidFill>
                  <a:schemeClr val="bg1"/>
                </a:solidFill>
              </a:rPr>
              <a:t>injuries:</a:t>
            </a:r>
          </a:p>
          <a:p>
            <a:pPr marL="0" indent="0">
              <a:lnSpc>
                <a:spcPct val="110000"/>
              </a:lnSpc>
              <a:buClr>
                <a:srgbClr val="00FFFF"/>
              </a:buClr>
              <a:buNone/>
              <a:defRPr/>
            </a:pPr>
            <a:r>
              <a:rPr lang="en-US" altLang="en-US" sz="3000" dirty="0">
                <a:solidFill>
                  <a:schemeClr val="bg1"/>
                </a:solidFill>
              </a:rPr>
              <a:t>- criminal</a:t>
            </a:r>
          </a:p>
          <a:p>
            <a:pPr marL="0" indent="0">
              <a:lnSpc>
                <a:spcPct val="110000"/>
              </a:lnSpc>
              <a:buClr>
                <a:srgbClr val="00FFFF"/>
              </a:buClr>
              <a:buNone/>
              <a:defRPr/>
            </a:pPr>
            <a:r>
              <a:rPr lang="en-US" altLang="en-US" sz="3000" dirty="0">
                <a:solidFill>
                  <a:schemeClr val="bg1"/>
                </a:solidFill>
              </a:rPr>
              <a:t>   - robbery - extraction of gold teeth</a:t>
            </a:r>
          </a:p>
          <a:p>
            <a:pPr marL="0" indent="0">
              <a:lnSpc>
                <a:spcPct val="110000"/>
              </a:lnSpc>
              <a:buClr>
                <a:srgbClr val="00FFFF"/>
              </a:buClr>
              <a:buNone/>
              <a:defRPr/>
            </a:pPr>
            <a:r>
              <a:rPr lang="en-US" altLang="en-US" sz="3000" dirty="0">
                <a:solidFill>
                  <a:schemeClr val="bg1"/>
                </a:solidFill>
              </a:rPr>
              <a:t>   - superstition - hawthorn stake in the heart</a:t>
            </a:r>
          </a:p>
          <a:p>
            <a:pPr marL="0" indent="0">
              <a:lnSpc>
                <a:spcPct val="110000"/>
              </a:lnSpc>
              <a:buClr>
                <a:srgbClr val="00FFFF"/>
              </a:buClr>
              <a:buNone/>
              <a:defRPr/>
            </a:pPr>
            <a:r>
              <a:rPr lang="en-US" altLang="en-US" sz="3000" dirty="0">
                <a:solidFill>
                  <a:schemeClr val="bg1"/>
                </a:solidFill>
              </a:rPr>
              <a:t>after the murder is done it is possible</a:t>
            </a:r>
          </a:p>
          <a:p>
            <a:pPr marL="0" indent="0">
              <a:lnSpc>
                <a:spcPct val="110000"/>
              </a:lnSpc>
              <a:buClr>
                <a:srgbClr val="00FFFF"/>
              </a:buClr>
              <a:buNone/>
              <a:defRPr/>
            </a:pPr>
            <a:r>
              <a:rPr lang="en-US" altLang="en-US" sz="3000" dirty="0">
                <a:solidFill>
                  <a:schemeClr val="bg1"/>
                </a:solidFill>
              </a:rPr>
              <a:t>   - destruction of the corpse - burning, dismemberment</a:t>
            </a:r>
          </a:p>
          <a:p>
            <a:pPr marL="0" indent="0">
              <a:lnSpc>
                <a:spcPct val="110000"/>
              </a:lnSpc>
              <a:buClr>
                <a:srgbClr val="00FFFF"/>
              </a:buClr>
              <a:buNone/>
              <a:defRPr/>
            </a:pPr>
            <a:r>
              <a:rPr lang="en-US" altLang="en-US" sz="3000" dirty="0">
                <a:solidFill>
                  <a:schemeClr val="bg1"/>
                </a:solidFill>
              </a:rPr>
              <a:t>   - simulating suicide</a:t>
            </a:r>
          </a:p>
          <a:p>
            <a:pPr marL="0" indent="0">
              <a:lnSpc>
                <a:spcPct val="110000"/>
              </a:lnSpc>
              <a:buClr>
                <a:srgbClr val="00FFFF"/>
              </a:buClr>
              <a:buNone/>
              <a:defRPr/>
            </a:pPr>
            <a:r>
              <a:rPr lang="en-US" altLang="en-US" sz="3000" dirty="0">
                <a:solidFill>
                  <a:schemeClr val="bg1"/>
                </a:solidFill>
              </a:rPr>
              <a:t>- </a:t>
            </a:r>
            <a:r>
              <a:rPr lang="en-US" altLang="en-US" sz="3000" dirty="0" smtClean="0">
                <a:solidFill>
                  <a:schemeClr val="bg1"/>
                </a:solidFill>
              </a:rPr>
              <a:t>postmortem </a:t>
            </a:r>
            <a:r>
              <a:rPr lang="en-US" altLang="en-US" sz="3000" dirty="0">
                <a:solidFill>
                  <a:schemeClr val="bg1"/>
                </a:solidFill>
              </a:rPr>
              <a:t>hanging of the victim</a:t>
            </a:r>
          </a:p>
          <a:p>
            <a:pPr marL="0" indent="0">
              <a:lnSpc>
                <a:spcPct val="110000"/>
              </a:lnSpc>
              <a:buClr>
                <a:srgbClr val="00FFFF"/>
              </a:buClr>
              <a:buNone/>
              <a:defRPr/>
            </a:pPr>
            <a:r>
              <a:rPr lang="en-US" altLang="en-US" sz="3000" dirty="0">
                <a:solidFill>
                  <a:schemeClr val="bg1"/>
                </a:solidFill>
              </a:rPr>
              <a:t>- </a:t>
            </a:r>
            <a:r>
              <a:rPr lang="en-US" altLang="en-US" sz="3000" dirty="0" smtClean="0">
                <a:solidFill>
                  <a:schemeClr val="bg1"/>
                </a:solidFill>
              </a:rPr>
              <a:t>postmortem </a:t>
            </a:r>
            <a:r>
              <a:rPr lang="en-US" altLang="en-US" sz="3000" dirty="0">
                <a:solidFill>
                  <a:schemeClr val="bg1"/>
                </a:solidFill>
              </a:rPr>
              <a:t>running over of the victim by a train</a:t>
            </a:r>
          </a:p>
          <a:p>
            <a:pPr marL="0" indent="0">
              <a:lnSpc>
                <a:spcPct val="110000"/>
              </a:lnSpc>
              <a:buClr>
                <a:srgbClr val="00FFFF"/>
              </a:buClr>
              <a:buNone/>
              <a:defRPr/>
            </a:pPr>
            <a:r>
              <a:rPr lang="en-US" altLang="en-US" sz="3000" dirty="0">
                <a:solidFill>
                  <a:schemeClr val="bg1"/>
                </a:solidFill>
              </a:rPr>
              <a:t>- postmortem burning of the victim</a:t>
            </a:r>
          </a:p>
          <a:p>
            <a:pPr marL="0" indent="0">
              <a:lnSpc>
                <a:spcPct val="110000"/>
              </a:lnSpc>
              <a:buClr>
                <a:srgbClr val="00FFFF"/>
              </a:buClr>
              <a:buNone/>
              <a:defRPr/>
            </a:pPr>
            <a:r>
              <a:rPr lang="en-US" altLang="en-US" sz="3000" dirty="0">
                <a:solidFill>
                  <a:schemeClr val="bg1"/>
                </a:solidFill>
              </a:rPr>
              <a:t>- simulating suicidal poisoning</a:t>
            </a:r>
            <a:endParaRPr lang="en-US" altLang="en-US" sz="3000" dirty="0" smtClean="0">
              <a:solidFill>
                <a:schemeClr val="bg1"/>
              </a:solidFill>
            </a:endParaRPr>
          </a:p>
        </p:txBody>
      </p:sp>
    </p:spTree>
  </p:cSld>
  <p:clrMapOvr>
    <a:masterClrMapping/>
  </p:clrMapOvr>
  <p:transition>
    <p:wipe dir="d"/>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idx="1"/>
          </p:nvPr>
        </p:nvSpPr>
        <p:spPr>
          <a:xfrm>
            <a:off x="228600" y="304800"/>
            <a:ext cx="8686800" cy="6096000"/>
          </a:xfrm>
        </p:spPr>
        <p:txBody>
          <a:bodyPr/>
          <a:lstStyle/>
          <a:p>
            <a:pPr marL="0" indent="0" eaLnBrk="1" hangingPunct="1">
              <a:lnSpc>
                <a:spcPct val="110000"/>
              </a:lnSpc>
              <a:buClr>
                <a:srgbClr val="00FFFF"/>
              </a:buClr>
              <a:buFontTx/>
              <a:buNone/>
              <a:defRPr/>
            </a:pPr>
            <a:endParaRPr lang="sr-Latn-CS" altLang="en-US" sz="3400" b="1" dirty="0" smtClean="0"/>
          </a:p>
          <a:p>
            <a:pPr marL="0" indent="0">
              <a:lnSpc>
                <a:spcPct val="110000"/>
              </a:lnSpc>
              <a:buClr>
                <a:srgbClr val="00FFFF"/>
              </a:buClr>
              <a:buNone/>
              <a:defRPr/>
            </a:pPr>
            <a:r>
              <a:rPr lang="en-US" altLang="en-US" sz="3400" b="1" dirty="0">
                <a:solidFill>
                  <a:schemeClr val="bg1"/>
                </a:solidFill>
              </a:rPr>
              <a:t>In cases with post-mortem injuries, an autopsy should determine:   </a:t>
            </a:r>
            <a:endParaRPr lang="en-US" altLang="en-US" sz="3400" b="1" dirty="0" smtClean="0">
              <a:solidFill>
                <a:schemeClr val="bg1"/>
              </a:solidFill>
            </a:endParaRPr>
          </a:p>
          <a:p>
            <a:pPr marL="0" indent="0">
              <a:lnSpc>
                <a:spcPct val="110000"/>
              </a:lnSpc>
              <a:buClr>
                <a:srgbClr val="00FFFF"/>
              </a:buClr>
              <a:buNone/>
              <a:defRPr/>
            </a:pPr>
            <a:endParaRPr lang="en-US" altLang="en-US" sz="3400" b="1" dirty="0">
              <a:solidFill>
                <a:schemeClr val="bg1"/>
              </a:solidFill>
            </a:endParaRPr>
          </a:p>
          <a:p>
            <a:pPr marL="0" indent="0">
              <a:lnSpc>
                <a:spcPct val="110000"/>
              </a:lnSpc>
              <a:buClr>
                <a:srgbClr val="00FFFF"/>
              </a:buClr>
              <a:buNone/>
              <a:defRPr/>
            </a:pPr>
            <a:r>
              <a:rPr lang="en-US" altLang="en-US" sz="3400" b="1" dirty="0" smtClean="0">
                <a:solidFill>
                  <a:schemeClr val="bg1"/>
                </a:solidFill>
              </a:rPr>
              <a:t>- manner of death </a:t>
            </a:r>
            <a:r>
              <a:rPr lang="en-US" altLang="en-US" sz="3400" b="1" dirty="0">
                <a:solidFill>
                  <a:schemeClr val="bg1"/>
                </a:solidFill>
              </a:rPr>
              <a:t>and cause of death    </a:t>
            </a:r>
            <a:endParaRPr lang="en-US" altLang="en-US" sz="3400" b="1" dirty="0" smtClean="0">
              <a:solidFill>
                <a:schemeClr val="bg1"/>
              </a:solidFill>
            </a:endParaRPr>
          </a:p>
          <a:p>
            <a:pPr marL="0" indent="0">
              <a:lnSpc>
                <a:spcPct val="110000"/>
              </a:lnSpc>
              <a:buClr>
                <a:srgbClr val="00FFFF"/>
              </a:buClr>
              <a:buNone/>
              <a:defRPr/>
            </a:pPr>
            <a:r>
              <a:rPr lang="en-US" altLang="en-US" sz="3400" b="1" dirty="0" smtClean="0">
                <a:solidFill>
                  <a:schemeClr val="bg1"/>
                </a:solidFill>
              </a:rPr>
              <a:t>- </a:t>
            </a:r>
            <a:r>
              <a:rPr lang="en-US" altLang="en-US" sz="3400" b="1" dirty="0">
                <a:solidFill>
                  <a:schemeClr val="bg1"/>
                </a:solidFill>
              </a:rPr>
              <a:t>origin of postmortem injuries</a:t>
            </a:r>
            <a:endParaRPr lang="en-US" altLang="en-US" sz="3400" b="1" dirty="0" smtClean="0">
              <a:solidFill>
                <a:schemeClr val="bg1"/>
              </a:solidFill>
            </a:endParaRPr>
          </a:p>
        </p:txBody>
      </p:sp>
    </p:spTree>
  </p:cSld>
  <p:clrMapOvr>
    <a:masterClrMapping/>
  </p:clrMapOvr>
  <p:transition>
    <p:wipe dir="d"/>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idx="1"/>
          </p:nvPr>
        </p:nvSpPr>
        <p:spPr>
          <a:xfrm>
            <a:off x="228600" y="764704"/>
            <a:ext cx="8686800" cy="1902296"/>
          </a:xfrm>
        </p:spPr>
        <p:txBody>
          <a:bodyPr>
            <a:normAutofit/>
          </a:bodyPr>
          <a:lstStyle/>
          <a:p>
            <a:pPr marL="0" indent="0" algn="ctr">
              <a:lnSpc>
                <a:spcPct val="90000"/>
              </a:lnSpc>
              <a:buClr>
                <a:srgbClr val="00FFFF"/>
              </a:buClr>
              <a:buNone/>
              <a:defRPr/>
            </a:pPr>
            <a:r>
              <a:rPr lang="en-US" altLang="en-US" sz="3600" b="1" dirty="0" smtClean="0">
                <a:solidFill>
                  <a:schemeClr val="bg1"/>
                </a:solidFill>
              </a:rPr>
              <a:t>According </a:t>
            </a:r>
            <a:r>
              <a:rPr lang="en-US" altLang="en-US" sz="3600" b="1" dirty="0">
                <a:solidFill>
                  <a:schemeClr val="bg1"/>
                </a:solidFill>
              </a:rPr>
              <a:t>to the evidentiary value, </a:t>
            </a:r>
            <a:r>
              <a:rPr lang="en-US" altLang="en-US" sz="3600" b="1" dirty="0" smtClean="0">
                <a:solidFill>
                  <a:schemeClr val="bg1"/>
                </a:solidFill>
              </a:rPr>
              <a:t>vital </a:t>
            </a:r>
            <a:r>
              <a:rPr lang="en-US" altLang="en-US" sz="3600" b="1" dirty="0">
                <a:solidFill>
                  <a:schemeClr val="bg1"/>
                </a:solidFill>
              </a:rPr>
              <a:t>reactions can be</a:t>
            </a:r>
            <a:endParaRPr lang="en-US" altLang="en-US" sz="3600" b="1" dirty="0" smtClean="0">
              <a:solidFill>
                <a:schemeClr val="bg1"/>
              </a:solidFill>
            </a:endParaRPr>
          </a:p>
        </p:txBody>
      </p:sp>
      <p:sp>
        <p:nvSpPr>
          <p:cNvPr id="91139" name="Rectangle 3"/>
          <p:cNvSpPr>
            <a:spLocks noChangeArrowheads="1"/>
          </p:cNvSpPr>
          <p:nvPr/>
        </p:nvSpPr>
        <p:spPr bwMode="auto">
          <a:xfrm>
            <a:off x="304800" y="2743200"/>
            <a:ext cx="8458200" cy="3810000"/>
          </a:xfrm>
          <a:prstGeom prst="rect">
            <a:avLst/>
          </a:prstGeom>
          <a:noFill/>
          <a:ln w="9525">
            <a:noFill/>
            <a:miter lim="800000"/>
            <a:headEnd/>
            <a:tailEnd/>
          </a:ln>
        </p:spPr>
        <p:txBody>
          <a:bodyPr/>
          <a:lstStyle/>
          <a:p>
            <a:pPr marL="228600" indent="-228600" eaLnBrk="1" hangingPunct="1">
              <a:lnSpc>
                <a:spcPct val="120000"/>
              </a:lnSpc>
              <a:spcBef>
                <a:spcPct val="20000"/>
              </a:spcBef>
              <a:buClr>
                <a:srgbClr val="00FFFF"/>
              </a:buClr>
            </a:pPr>
            <a:r>
              <a:rPr lang="sr-Latn-CS" altLang="en-US" sz="3000" b="1" u="none" dirty="0">
                <a:solidFill>
                  <a:schemeClr val="bg1"/>
                </a:solidFill>
              </a:rPr>
              <a:t>- </a:t>
            </a:r>
            <a:r>
              <a:rPr lang="en-US" altLang="en-US" sz="3000" b="1" u="none" dirty="0">
                <a:solidFill>
                  <a:schemeClr val="bg1"/>
                </a:solidFill>
              </a:rPr>
              <a:t>ABSOLUTE </a:t>
            </a:r>
            <a:r>
              <a:rPr lang="en-US" altLang="en-US" sz="3000" b="1" u="none" dirty="0" smtClean="0">
                <a:solidFill>
                  <a:schemeClr val="bg1"/>
                </a:solidFill>
              </a:rPr>
              <a:t>-</a:t>
            </a:r>
            <a:r>
              <a:rPr lang="en-US" altLang="en-US" sz="3000" u="none" dirty="0" smtClean="0">
                <a:solidFill>
                  <a:schemeClr val="bg1"/>
                </a:solidFill>
              </a:rPr>
              <a:t> </a:t>
            </a:r>
            <a:r>
              <a:rPr lang="en-US" altLang="en-US" sz="3000" u="none" dirty="0">
                <a:solidFill>
                  <a:schemeClr val="bg1"/>
                </a:solidFill>
              </a:rPr>
              <a:t>a sure sign that the person was alive at the time of injury</a:t>
            </a:r>
            <a:r>
              <a:rPr lang="sr-Latn-CS" altLang="en-US" sz="3000" u="none" dirty="0">
                <a:solidFill>
                  <a:schemeClr val="bg1"/>
                </a:solidFill>
              </a:rPr>
              <a:t>	</a:t>
            </a:r>
            <a:r>
              <a:rPr lang="sr-Latn-CS" altLang="en-US" sz="3000" dirty="0">
                <a:solidFill>
                  <a:schemeClr val="bg1"/>
                </a:solidFill>
              </a:rPr>
              <a:t>     </a:t>
            </a:r>
          </a:p>
          <a:p>
            <a:pPr marL="228600" indent="-228600" eaLnBrk="1" hangingPunct="1">
              <a:lnSpc>
                <a:spcPct val="120000"/>
              </a:lnSpc>
              <a:spcBef>
                <a:spcPct val="20000"/>
              </a:spcBef>
              <a:buClr>
                <a:srgbClr val="00FFFF"/>
              </a:buClr>
            </a:pPr>
            <a:r>
              <a:rPr lang="sr-Latn-CS" altLang="en-US" sz="3000" b="1" u="none" dirty="0">
                <a:solidFill>
                  <a:schemeClr val="bg1"/>
                </a:solidFill>
              </a:rPr>
              <a:t>-</a:t>
            </a:r>
            <a:r>
              <a:rPr lang="sr-Latn-CS" altLang="en-US" sz="3000" u="none" dirty="0">
                <a:solidFill>
                  <a:schemeClr val="bg1"/>
                </a:solidFill>
              </a:rPr>
              <a:t> </a:t>
            </a:r>
            <a:r>
              <a:rPr lang="en-US" altLang="en-US" sz="3000" b="1" u="none" dirty="0">
                <a:solidFill>
                  <a:schemeClr val="bg1"/>
                </a:solidFill>
              </a:rPr>
              <a:t>RELATIVE - </a:t>
            </a:r>
            <a:r>
              <a:rPr lang="en-US" altLang="en-US" sz="3000" u="none" dirty="0">
                <a:solidFill>
                  <a:schemeClr val="bg1"/>
                </a:solidFill>
              </a:rPr>
              <a:t>can also occur in post-mortem injuries, but are less pronounced </a:t>
            </a:r>
            <a:r>
              <a:rPr lang="en-US" altLang="en-US" sz="3000" u="none" dirty="0" smtClean="0">
                <a:solidFill>
                  <a:schemeClr val="bg1"/>
                </a:solidFill>
              </a:rPr>
              <a:t>than </a:t>
            </a:r>
            <a:r>
              <a:rPr lang="en-US" altLang="en-US" sz="3000" u="none" dirty="0">
                <a:solidFill>
                  <a:schemeClr val="bg1"/>
                </a:solidFill>
              </a:rPr>
              <a:t>in injuries that occurred during life</a:t>
            </a:r>
          </a:p>
        </p:txBody>
      </p:sp>
    </p:spTree>
  </p:cSld>
  <p:clrMapOvr>
    <a:masterClrMapping/>
  </p:clrMapOvr>
  <p:transition>
    <p:wipe dir="d"/>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idx="1"/>
          </p:nvPr>
        </p:nvSpPr>
        <p:spPr>
          <a:xfrm>
            <a:off x="228600" y="228600"/>
            <a:ext cx="8686800" cy="6324600"/>
          </a:xfrm>
        </p:spPr>
        <p:txBody>
          <a:bodyPr/>
          <a:lstStyle/>
          <a:p>
            <a:pPr marL="0" indent="0" algn="ctr" eaLnBrk="1" hangingPunct="1">
              <a:lnSpc>
                <a:spcPct val="0"/>
              </a:lnSpc>
              <a:buClr>
                <a:srgbClr val="00FFFF"/>
              </a:buClr>
              <a:buFontTx/>
              <a:buNone/>
              <a:defRPr/>
            </a:pPr>
            <a:endParaRPr lang="sr-Latn-CS" altLang="en-US" sz="3000" dirty="0" smtClean="0"/>
          </a:p>
          <a:p>
            <a:pPr marL="0" indent="0" eaLnBrk="1" hangingPunct="1">
              <a:buClr>
                <a:srgbClr val="00FFFF"/>
              </a:buClr>
              <a:buFontTx/>
              <a:buNone/>
              <a:defRPr/>
            </a:pPr>
            <a:endParaRPr lang="sr-Latn-CS" altLang="en-US" sz="3000" dirty="0" smtClean="0"/>
          </a:p>
          <a:p>
            <a:pPr marL="0" indent="0" eaLnBrk="1" hangingPunct="1">
              <a:buClr>
                <a:srgbClr val="00FFFF"/>
              </a:buClr>
              <a:buFontTx/>
              <a:buNone/>
              <a:defRPr/>
            </a:pPr>
            <a:r>
              <a:rPr lang="sr-Latn-CS" altLang="en-US" sz="3000" b="1" dirty="0" smtClean="0"/>
              <a:t>    </a:t>
            </a:r>
            <a:r>
              <a:rPr lang="en-US" altLang="en-US" sz="3000" b="1" dirty="0">
                <a:solidFill>
                  <a:schemeClr val="bg1"/>
                </a:solidFill>
              </a:rPr>
              <a:t> </a:t>
            </a:r>
            <a:r>
              <a:rPr lang="en-US" altLang="en-US" sz="3000" b="1" dirty="0" smtClean="0">
                <a:solidFill>
                  <a:schemeClr val="bg1"/>
                </a:solidFill>
              </a:rPr>
              <a:t>               </a:t>
            </a:r>
            <a:r>
              <a:rPr lang="sr-Latn-CS" altLang="en-US" sz="3000" b="1" dirty="0" smtClean="0"/>
              <a:t> 	</a:t>
            </a:r>
            <a:r>
              <a:rPr lang="en-US" altLang="en-US" sz="3000" b="1" dirty="0" smtClean="0">
                <a:solidFill>
                  <a:schemeClr val="bg1"/>
                </a:solidFill>
              </a:rPr>
              <a:t>VITAL REACTION</a:t>
            </a:r>
          </a:p>
          <a:p>
            <a:pPr marL="0" indent="0" eaLnBrk="1" hangingPunct="1">
              <a:buClr>
                <a:srgbClr val="00FFFF"/>
              </a:buClr>
              <a:buFontTx/>
              <a:buNone/>
              <a:defRPr/>
            </a:pPr>
            <a:endParaRPr lang="en-US" altLang="en-US" sz="3000" b="1" dirty="0">
              <a:solidFill>
                <a:schemeClr val="bg1"/>
              </a:solidFill>
            </a:endParaRPr>
          </a:p>
          <a:p>
            <a:pPr marL="0" indent="0" eaLnBrk="1" hangingPunct="1">
              <a:buClr>
                <a:srgbClr val="00FFFF"/>
              </a:buClr>
              <a:buFontTx/>
              <a:buNone/>
              <a:defRPr/>
            </a:pPr>
            <a:r>
              <a:rPr lang="en-US" altLang="en-US" sz="3000" b="1" dirty="0" smtClean="0">
                <a:solidFill>
                  <a:schemeClr val="bg1"/>
                </a:solidFill>
              </a:rPr>
              <a:t>ABSOLUTE </a:t>
            </a:r>
            <a:endParaRPr lang="sr-Latn-CS" altLang="en-US" sz="3000" b="1" dirty="0" smtClean="0">
              <a:solidFill>
                <a:schemeClr val="bg1"/>
              </a:solidFill>
            </a:endParaRPr>
          </a:p>
          <a:p>
            <a:pPr marL="0" indent="0" eaLnBrk="1" hangingPunct="1">
              <a:buClr>
                <a:srgbClr val="00FFFF"/>
              </a:buClr>
              <a:buFontTx/>
              <a:buNone/>
              <a:defRPr/>
            </a:pPr>
            <a:endParaRPr lang="sl-SI" altLang="en-US" sz="3000" b="1" dirty="0" smtClean="0">
              <a:solidFill>
                <a:srgbClr val="FF3300"/>
              </a:solidFill>
            </a:endParaRPr>
          </a:p>
          <a:p>
            <a:pPr marL="0" indent="0">
              <a:buClr>
                <a:srgbClr val="00FFFF"/>
              </a:buClr>
              <a:buNone/>
              <a:defRPr/>
            </a:pPr>
            <a:r>
              <a:rPr lang="sl-SI" altLang="en-US" sz="3000" dirty="0" smtClean="0">
                <a:solidFill>
                  <a:schemeClr val="bg1"/>
                </a:solidFill>
              </a:rPr>
              <a:t>     1. </a:t>
            </a:r>
            <a:r>
              <a:rPr lang="en-US" altLang="en-US" sz="3000" dirty="0">
                <a:solidFill>
                  <a:schemeClr val="bg1"/>
                </a:solidFill>
              </a:rPr>
              <a:t>Hemorrhage</a:t>
            </a:r>
            <a:r>
              <a:rPr lang="sr-Latn-CS" altLang="en-US" sz="3000" dirty="0" smtClean="0">
                <a:solidFill>
                  <a:schemeClr val="bg1"/>
                </a:solidFill>
              </a:rPr>
              <a:t>	 </a:t>
            </a:r>
          </a:p>
          <a:p>
            <a:pPr marL="0" indent="0">
              <a:buClr>
                <a:srgbClr val="00FFFF"/>
              </a:buClr>
              <a:buNone/>
              <a:defRPr/>
            </a:pPr>
            <a:r>
              <a:rPr lang="sr-Latn-CS" altLang="en-US" sz="3000" dirty="0" smtClean="0">
                <a:solidFill>
                  <a:schemeClr val="bg1"/>
                </a:solidFill>
              </a:rPr>
              <a:t>     2. </a:t>
            </a:r>
            <a:r>
              <a:rPr lang="en-US" altLang="en-US" sz="3000" dirty="0" smtClean="0">
                <a:solidFill>
                  <a:schemeClr val="bg1"/>
                </a:solidFill>
              </a:rPr>
              <a:t>Thrombosis</a:t>
            </a:r>
            <a:r>
              <a:rPr lang="sr-Latn-CS" altLang="en-US" sz="3000" dirty="0" smtClean="0">
                <a:solidFill>
                  <a:schemeClr val="bg1"/>
                </a:solidFill>
              </a:rPr>
              <a:t>		     </a:t>
            </a:r>
          </a:p>
          <a:p>
            <a:pPr marL="0" indent="0">
              <a:buClr>
                <a:srgbClr val="00FFFF"/>
              </a:buClr>
              <a:buNone/>
              <a:defRPr/>
            </a:pPr>
            <a:r>
              <a:rPr lang="sr-Latn-CS" altLang="en-US" sz="3000" dirty="0" smtClean="0">
                <a:solidFill>
                  <a:schemeClr val="bg1"/>
                </a:solidFill>
              </a:rPr>
              <a:t>     3. </a:t>
            </a:r>
            <a:r>
              <a:rPr lang="en-US" altLang="en-US" sz="3000" dirty="0" smtClean="0">
                <a:solidFill>
                  <a:schemeClr val="bg1"/>
                </a:solidFill>
              </a:rPr>
              <a:t>Embolism</a:t>
            </a:r>
            <a:r>
              <a:rPr lang="sr-Latn-CS" altLang="en-US" sz="3000" dirty="0" smtClean="0">
                <a:solidFill>
                  <a:schemeClr val="bg1"/>
                </a:solidFill>
              </a:rPr>
              <a:t>		     </a:t>
            </a:r>
            <a:endParaRPr lang="sr-Latn-CS" altLang="en-US" sz="3000" b="1" dirty="0" smtClean="0">
              <a:solidFill>
                <a:schemeClr val="bg1"/>
              </a:solidFill>
            </a:endParaRPr>
          </a:p>
          <a:p>
            <a:pPr marL="0" indent="0">
              <a:buClr>
                <a:srgbClr val="00FFFF"/>
              </a:buClr>
              <a:buNone/>
              <a:defRPr/>
            </a:pPr>
            <a:r>
              <a:rPr lang="sr-Latn-CS" altLang="en-US" sz="3000" b="1" dirty="0" smtClean="0">
                <a:solidFill>
                  <a:schemeClr val="bg1"/>
                </a:solidFill>
              </a:rPr>
              <a:t>     </a:t>
            </a:r>
            <a:r>
              <a:rPr lang="sr-Latn-CS" altLang="en-US" sz="3000" dirty="0" smtClean="0">
                <a:solidFill>
                  <a:schemeClr val="bg1"/>
                </a:solidFill>
              </a:rPr>
              <a:t>4. </a:t>
            </a:r>
            <a:r>
              <a:rPr lang="en-US" altLang="en-US" sz="3000" dirty="0" smtClean="0">
                <a:solidFill>
                  <a:schemeClr val="bg1"/>
                </a:solidFill>
              </a:rPr>
              <a:t>Aspiration</a:t>
            </a:r>
            <a:r>
              <a:rPr lang="sr-Latn-CS" altLang="en-US" sz="3000" dirty="0" smtClean="0">
                <a:solidFill>
                  <a:schemeClr val="bg1"/>
                </a:solidFill>
              </a:rPr>
              <a:t>		    </a:t>
            </a:r>
          </a:p>
          <a:p>
            <a:pPr marL="0" indent="0">
              <a:buClr>
                <a:srgbClr val="00FFFF"/>
              </a:buClr>
              <a:buNone/>
              <a:defRPr/>
            </a:pPr>
            <a:r>
              <a:rPr lang="sr-Latn-CS" altLang="en-US" sz="3000" dirty="0" smtClean="0">
                <a:solidFill>
                  <a:schemeClr val="bg1"/>
                </a:solidFill>
              </a:rPr>
              <a:t>     5. </a:t>
            </a:r>
            <a:r>
              <a:rPr lang="en-US" altLang="en-US" sz="3000" dirty="0" smtClean="0">
                <a:solidFill>
                  <a:schemeClr val="bg1"/>
                </a:solidFill>
              </a:rPr>
              <a:t>Deglutition</a:t>
            </a:r>
            <a:r>
              <a:rPr lang="sr-Latn-CS" altLang="en-US" sz="3000" dirty="0" smtClean="0">
                <a:solidFill>
                  <a:schemeClr val="bg1"/>
                </a:solidFill>
              </a:rPr>
              <a:t>		    </a:t>
            </a:r>
          </a:p>
          <a:p>
            <a:pPr marL="0" indent="0">
              <a:buClr>
                <a:srgbClr val="00FFFF"/>
              </a:buClr>
              <a:buNone/>
              <a:defRPr/>
            </a:pPr>
            <a:r>
              <a:rPr lang="sr-Latn-CS" altLang="en-US" sz="3000" dirty="0" smtClean="0">
                <a:solidFill>
                  <a:schemeClr val="bg1"/>
                </a:solidFill>
              </a:rPr>
              <a:t>     6. </a:t>
            </a:r>
            <a:r>
              <a:rPr lang="en-US" altLang="en-US" sz="3000" dirty="0">
                <a:solidFill>
                  <a:schemeClr val="bg1"/>
                </a:solidFill>
              </a:rPr>
              <a:t>I</a:t>
            </a:r>
            <a:r>
              <a:rPr lang="en-US" altLang="en-US" sz="3000" dirty="0" smtClean="0">
                <a:solidFill>
                  <a:schemeClr val="bg1"/>
                </a:solidFill>
              </a:rPr>
              <a:t>nflammation</a:t>
            </a:r>
            <a:r>
              <a:rPr lang="sr-Latn-CS" altLang="en-US" sz="3000" dirty="0" smtClean="0"/>
              <a:t>		</a:t>
            </a:r>
          </a:p>
          <a:p>
            <a:pPr marL="0" indent="0" algn="ctr" eaLnBrk="1" hangingPunct="1">
              <a:lnSpc>
                <a:spcPct val="180000"/>
              </a:lnSpc>
              <a:buClr>
                <a:srgbClr val="00FFFF"/>
              </a:buClr>
              <a:buFontTx/>
              <a:buNone/>
              <a:defRPr/>
            </a:pPr>
            <a:r>
              <a:rPr lang="sl-SI" altLang="en-US" sz="900" b="1" dirty="0" smtClean="0">
                <a:solidFill>
                  <a:srgbClr val="FF3300"/>
                </a:solidFill>
              </a:rPr>
              <a:t> </a:t>
            </a:r>
            <a:endParaRPr lang="en-US" altLang="en-US" sz="1000" b="1" dirty="0" smtClean="0">
              <a:solidFill>
                <a:schemeClr val="bg1"/>
              </a:solidFill>
            </a:endParaRPr>
          </a:p>
        </p:txBody>
      </p:sp>
    </p:spTree>
  </p:cSld>
  <p:clrMapOvr>
    <a:masterClrMapping/>
  </p:clrMapOvr>
  <p:transition>
    <p:wipe dir="d"/>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idx="1"/>
          </p:nvPr>
        </p:nvSpPr>
        <p:spPr>
          <a:xfrm>
            <a:off x="228600" y="228600"/>
            <a:ext cx="8915400" cy="6324600"/>
          </a:xfrm>
        </p:spPr>
        <p:txBody>
          <a:bodyPr/>
          <a:lstStyle/>
          <a:p>
            <a:pPr marL="0" indent="0" algn="ctr" eaLnBrk="1" hangingPunct="1">
              <a:lnSpc>
                <a:spcPct val="160000"/>
              </a:lnSpc>
              <a:buClr>
                <a:srgbClr val="00FFFF"/>
              </a:buClr>
              <a:buFontTx/>
              <a:buNone/>
              <a:defRPr/>
            </a:pPr>
            <a:r>
              <a:rPr lang="en-US" altLang="en-US" sz="3000" b="1" dirty="0" smtClean="0">
                <a:solidFill>
                  <a:schemeClr val="bg1"/>
                </a:solidFill>
              </a:rPr>
              <a:t>VITAL REACTION</a:t>
            </a:r>
            <a:endParaRPr lang="sr-Latn-CS" altLang="en-US" sz="3000" b="1" dirty="0" smtClean="0">
              <a:solidFill>
                <a:schemeClr val="bg1"/>
              </a:solidFill>
            </a:endParaRPr>
          </a:p>
          <a:p>
            <a:pPr marL="0" indent="0" algn="ctr" eaLnBrk="1" hangingPunct="1">
              <a:lnSpc>
                <a:spcPct val="0"/>
              </a:lnSpc>
              <a:buClr>
                <a:srgbClr val="00FFFF"/>
              </a:buClr>
              <a:buFontTx/>
              <a:buNone/>
              <a:defRPr/>
            </a:pPr>
            <a:endParaRPr lang="sr-Latn-CS" altLang="en-US" sz="3000" dirty="0" smtClean="0"/>
          </a:p>
          <a:p>
            <a:pPr marL="0" indent="0" eaLnBrk="1" hangingPunct="1">
              <a:buClr>
                <a:srgbClr val="00FFFF"/>
              </a:buClr>
              <a:buFontTx/>
              <a:buNone/>
              <a:defRPr/>
            </a:pPr>
            <a:endParaRPr lang="sr-Latn-CS" altLang="en-US" sz="3000" dirty="0" smtClean="0"/>
          </a:p>
          <a:p>
            <a:pPr marL="0" indent="0" eaLnBrk="1" hangingPunct="1">
              <a:buClr>
                <a:srgbClr val="00FFFF"/>
              </a:buClr>
              <a:buFontTx/>
              <a:buNone/>
              <a:defRPr/>
            </a:pPr>
            <a:r>
              <a:rPr lang="sr-Latn-CS" altLang="en-US" sz="3000" b="1" dirty="0" smtClean="0"/>
              <a:t>	</a:t>
            </a:r>
            <a:r>
              <a:rPr lang="en-US" altLang="en-US" sz="3000" b="1" dirty="0" smtClean="0">
                <a:solidFill>
                  <a:schemeClr val="bg1"/>
                </a:solidFill>
              </a:rPr>
              <a:t>RELATIVE</a:t>
            </a:r>
          </a:p>
          <a:p>
            <a:pPr marL="0" indent="0" eaLnBrk="1" hangingPunct="1">
              <a:buClr>
                <a:srgbClr val="00FFFF"/>
              </a:buClr>
              <a:buFontTx/>
              <a:buNone/>
              <a:defRPr/>
            </a:pPr>
            <a:endParaRPr lang="sl-SI" altLang="en-US" sz="3000" b="1" dirty="0" smtClean="0">
              <a:solidFill>
                <a:schemeClr val="bg1"/>
              </a:solidFill>
            </a:endParaRPr>
          </a:p>
          <a:p>
            <a:pPr marL="0" indent="0" eaLnBrk="1" hangingPunct="1">
              <a:buClr>
                <a:srgbClr val="00FFFF"/>
              </a:buClr>
              <a:buFontTx/>
              <a:buNone/>
              <a:defRPr/>
            </a:pPr>
            <a:r>
              <a:rPr lang="sl-SI" altLang="en-US" sz="3000" dirty="0" smtClean="0"/>
              <a:t>    </a:t>
            </a:r>
            <a:r>
              <a:rPr lang="sr-Latn-CS" altLang="en-US" sz="3000" dirty="0" smtClean="0">
                <a:solidFill>
                  <a:schemeClr val="bg1"/>
                </a:solidFill>
              </a:rPr>
              <a:t>1. </a:t>
            </a:r>
            <a:r>
              <a:rPr lang="en-US" altLang="en-US" sz="3000" dirty="0" smtClean="0">
                <a:solidFill>
                  <a:schemeClr val="bg1"/>
                </a:solidFill>
              </a:rPr>
              <a:t>bruise</a:t>
            </a:r>
            <a:endParaRPr lang="sr-Latn-CS" altLang="en-US" sz="3000" dirty="0" smtClean="0">
              <a:solidFill>
                <a:schemeClr val="bg1"/>
              </a:solidFill>
            </a:endParaRPr>
          </a:p>
          <a:p>
            <a:pPr marL="0" indent="0" eaLnBrk="1" hangingPunct="1">
              <a:buClr>
                <a:srgbClr val="00FFFF"/>
              </a:buClr>
              <a:buFontTx/>
              <a:buNone/>
              <a:defRPr/>
            </a:pPr>
            <a:r>
              <a:rPr lang="en-US" altLang="en-US" sz="3000" dirty="0">
                <a:solidFill>
                  <a:schemeClr val="bg1"/>
                </a:solidFill>
              </a:rPr>
              <a:t> </a:t>
            </a:r>
            <a:r>
              <a:rPr lang="en-US" altLang="en-US" sz="3000" dirty="0" smtClean="0">
                <a:solidFill>
                  <a:schemeClr val="bg1"/>
                </a:solidFill>
              </a:rPr>
              <a:t>  </a:t>
            </a:r>
            <a:r>
              <a:rPr lang="sr-Latn-CS" altLang="en-US" sz="3000" dirty="0" smtClean="0">
                <a:solidFill>
                  <a:schemeClr val="bg1"/>
                </a:solidFill>
              </a:rPr>
              <a:t>2. </a:t>
            </a:r>
            <a:r>
              <a:rPr lang="en-US" altLang="en-US" sz="3000" dirty="0" smtClean="0">
                <a:solidFill>
                  <a:schemeClr val="bg1"/>
                </a:solidFill>
              </a:rPr>
              <a:t>bleeding</a:t>
            </a:r>
            <a:endParaRPr lang="sr-Latn-CS" altLang="en-US" sz="3000" dirty="0" smtClean="0">
              <a:solidFill>
                <a:schemeClr val="bg1"/>
              </a:solidFill>
            </a:endParaRPr>
          </a:p>
          <a:p>
            <a:pPr marL="0" indent="0">
              <a:buClr>
                <a:srgbClr val="00FFFF"/>
              </a:buClr>
              <a:buNone/>
              <a:defRPr/>
            </a:pPr>
            <a:r>
              <a:rPr lang="en-US" altLang="en-US" sz="3000" dirty="0">
                <a:solidFill>
                  <a:schemeClr val="bg1"/>
                </a:solidFill>
              </a:rPr>
              <a:t> </a:t>
            </a:r>
            <a:r>
              <a:rPr lang="en-US" altLang="en-US" sz="3000" dirty="0" smtClean="0">
                <a:solidFill>
                  <a:schemeClr val="bg1"/>
                </a:solidFill>
              </a:rPr>
              <a:t>  </a:t>
            </a:r>
            <a:r>
              <a:rPr lang="sr-Latn-CS" altLang="en-US" sz="3000" dirty="0" smtClean="0">
                <a:solidFill>
                  <a:schemeClr val="bg1"/>
                </a:solidFill>
              </a:rPr>
              <a:t>3. </a:t>
            </a:r>
            <a:r>
              <a:rPr lang="en-US" altLang="en-US" sz="3000" dirty="0" smtClean="0">
                <a:solidFill>
                  <a:schemeClr val="bg1"/>
                </a:solidFill>
              </a:rPr>
              <a:t>abrasions</a:t>
            </a:r>
            <a:r>
              <a:rPr lang="sr-Latn-CS" altLang="en-US" sz="3000" b="1" dirty="0" smtClean="0">
                <a:solidFill>
                  <a:schemeClr val="bg1"/>
                </a:solidFill>
              </a:rPr>
              <a:t> </a:t>
            </a:r>
            <a:r>
              <a:rPr lang="en-US" altLang="en-US" sz="3000" dirty="0" smtClean="0">
                <a:solidFill>
                  <a:schemeClr val="bg1"/>
                </a:solidFill>
              </a:rPr>
              <a:t>with crust</a:t>
            </a:r>
          </a:p>
          <a:p>
            <a:pPr marL="0" indent="0">
              <a:buClr>
                <a:srgbClr val="00FFFF"/>
              </a:buClr>
              <a:buNone/>
              <a:defRPr/>
            </a:pPr>
            <a:r>
              <a:rPr lang="en-US" altLang="en-US" sz="3000" dirty="0" smtClean="0">
                <a:solidFill>
                  <a:schemeClr val="bg1"/>
                </a:solidFill>
              </a:rPr>
              <a:t>   </a:t>
            </a:r>
            <a:r>
              <a:rPr lang="sr-Latn-CS" altLang="en-US" sz="3000" dirty="0" smtClean="0">
                <a:solidFill>
                  <a:schemeClr val="bg1"/>
                </a:solidFill>
              </a:rPr>
              <a:t>4. </a:t>
            </a:r>
            <a:r>
              <a:rPr lang="en-US" altLang="en-US" sz="3000" dirty="0">
                <a:solidFill>
                  <a:schemeClr val="bg1"/>
                </a:solidFill>
              </a:rPr>
              <a:t>c</a:t>
            </a:r>
            <a:r>
              <a:rPr lang="en-US" altLang="en-US" sz="3000" dirty="0" smtClean="0">
                <a:solidFill>
                  <a:schemeClr val="bg1"/>
                </a:solidFill>
              </a:rPr>
              <a:t>ontusions </a:t>
            </a:r>
            <a:endParaRPr lang="sr-Latn-CS" altLang="en-US" sz="3000" dirty="0" smtClean="0">
              <a:solidFill>
                <a:schemeClr val="bg1"/>
              </a:solidFill>
            </a:endParaRPr>
          </a:p>
          <a:p>
            <a:pPr marL="0" indent="0" eaLnBrk="1" hangingPunct="1">
              <a:buClr>
                <a:srgbClr val="00FFFF"/>
              </a:buClr>
              <a:buFontTx/>
              <a:buNone/>
              <a:defRPr/>
            </a:pPr>
            <a:r>
              <a:rPr lang="en-US" altLang="en-US" sz="3000" dirty="0">
                <a:solidFill>
                  <a:schemeClr val="bg1"/>
                </a:solidFill>
              </a:rPr>
              <a:t> </a:t>
            </a:r>
            <a:r>
              <a:rPr lang="en-US" altLang="en-US" sz="3000" dirty="0" smtClean="0">
                <a:solidFill>
                  <a:schemeClr val="bg1"/>
                </a:solidFill>
              </a:rPr>
              <a:t>  </a:t>
            </a:r>
            <a:r>
              <a:rPr lang="sr-Latn-CS" altLang="en-US" sz="3000" dirty="0" smtClean="0">
                <a:solidFill>
                  <a:schemeClr val="bg1"/>
                </a:solidFill>
              </a:rPr>
              <a:t>5. </a:t>
            </a:r>
            <a:r>
              <a:rPr lang="en-US" altLang="en-US" sz="3000" dirty="0" smtClean="0">
                <a:solidFill>
                  <a:schemeClr val="bg1"/>
                </a:solidFill>
              </a:rPr>
              <a:t>retraction of the tissue </a:t>
            </a:r>
            <a:endParaRPr lang="sr-Latn-CS" altLang="en-US" sz="3000" dirty="0" smtClean="0">
              <a:solidFill>
                <a:schemeClr val="bg1"/>
              </a:solidFill>
            </a:endParaRPr>
          </a:p>
          <a:p>
            <a:pPr marL="0" indent="0" eaLnBrk="1" hangingPunct="1">
              <a:buClr>
                <a:srgbClr val="00FFFF"/>
              </a:buClr>
              <a:buFontTx/>
              <a:buNone/>
              <a:defRPr/>
            </a:pPr>
            <a:r>
              <a:rPr lang="sr-Latn-CS" altLang="en-US" sz="3000" dirty="0" smtClean="0">
                <a:solidFill>
                  <a:schemeClr val="bg1"/>
                </a:solidFill>
              </a:rPr>
              <a:t>     		</a:t>
            </a:r>
          </a:p>
          <a:p>
            <a:pPr marL="0" indent="0" algn="ctr" eaLnBrk="1" hangingPunct="1">
              <a:lnSpc>
                <a:spcPct val="180000"/>
              </a:lnSpc>
              <a:buClr>
                <a:srgbClr val="00FFFF"/>
              </a:buClr>
              <a:buFontTx/>
              <a:buNone/>
              <a:defRPr/>
            </a:pPr>
            <a:r>
              <a:rPr lang="sl-SI" altLang="en-US" sz="900" b="1" dirty="0" smtClean="0">
                <a:solidFill>
                  <a:schemeClr val="bg1"/>
                </a:solidFill>
              </a:rPr>
              <a:t> </a:t>
            </a:r>
            <a:endParaRPr lang="en-US" altLang="en-US" sz="1000" b="1" dirty="0" smtClean="0">
              <a:solidFill>
                <a:schemeClr val="bg1"/>
              </a:solidFill>
            </a:endParaRPr>
          </a:p>
        </p:txBody>
      </p:sp>
    </p:spTree>
  </p:cSld>
  <p:clrMapOvr>
    <a:masterClrMapping/>
  </p:clrMapOvr>
  <p:transition>
    <p:wipe dir="d"/>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8307" name="Rectangle 4"/>
          <p:cNvSpPr>
            <a:spLocks noChangeArrowheads="1"/>
          </p:cNvSpPr>
          <p:nvPr/>
        </p:nvSpPr>
        <p:spPr bwMode="auto">
          <a:xfrm>
            <a:off x="5486400" y="2133600"/>
            <a:ext cx="3352800" cy="2743200"/>
          </a:xfrm>
          <a:prstGeom prst="rect">
            <a:avLst/>
          </a:prstGeom>
          <a:noFill/>
          <a:ln w="9525">
            <a:noFill/>
            <a:miter lim="800000"/>
            <a:headEnd/>
            <a:tailEnd/>
          </a:ln>
        </p:spPr>
        <p:txBody>
          <a:bodyPr/>
          <a:lstStyle/>
          <a:p>
            <a:pPr algn="ctr" eaLnBrk="1" hangingPunct="1">
              <a:lnSpc>
                <a:spcPct val="130000"/>
              </a:lnSpc>
              <a:spcBef>
                <a:spcPct val="20000"/>
              </a:spcBef>
              <a:buSzPct val="50000"/>
              <a:buFont typeface="Symbol" pitchFamily="18" charset="2"/>
              <a:buNone/>
            </a:pPr>
            <a:r>
              <a:rPr lang="en-US" altLang="en-US" sz="3000" b="1" dirty="0">
                <a:solidFill>
                  <a:schemeClr val="bg1"/>
                </a:solidFill>
              </a:rPr>
              <a:t>change in the color of the </a:t>
            </a:r>
            <a:r>
              <a:rPr lang="en-US" altLang="en-US" sz="3000" b="1" dirty="0" smtClean="0">
                <a:solidFill>
                  <a:schemeClr val="bg1"/>
                </a:solidFill>
              </a:rPr>
              <a:t>bruise is </a:t>
            </a:r>
            <a:r>
              <a:rPr lang="en-US" altLang="en-US" sz="3000" b="1" dirty="0" err="1" smtClean="0">
                <a:solidFill>
                  <a:schemeClr val="bg1"/>
                </a:solidFill>
              </a:rPr>
              <a:t>apsolute</a:t>
            </a:r>
            <a:r>
              <a:rPr lang="en-US" altLang="en-US" sz="3000" b="1" dirty="0" smtClean="0">
                <a:solidFill>
                  <a:schemeClr val="bg1"/>
                </a:solidFill>
              </a:rPr>
              <a:t> vital reaction</a:t>
            </a:r>
            <a:r>
              <a:rPr lang="sl-SI" altLang="en-US" sz="3000" b="1" dirty="0" smtClean="0">
                <a:solidFill>
                  <a:schemeClr val="bg1"/>
                </a:solidFill>
              </a:rPr>
              <a:t>  </a:t>
            </a:r>
            <a:endParaRPr lang="sl-SI" altLang="en-US" sz="3000" b="1" dirty="0">
              <a:solidFill>
                <a:schemeClr val="bg1"/>
              </a:solidFill>
            </a:endParaRPr>
          </a:p>
        </p:txBody>
      </p:sp>
      <p:sp>
        <p:nvSpPr>
          <p:cNvPr id="4" name="Content Placeholder 3"/>
          <p:cNvSpPr>
            <a:spLocks noGrp="1"/>
          </p:cNvSpPr>
          <p:nvPr>
            <p:ph sz="half" idx="2"/>
          </p:nvPr>
        </p:nvSpPr>
        <p:spPr/>
        <p:txBody>
          <a:bodyPr/>
          <a:lstStyle/>
          <a:p>
            <a:endParaRPr lang="en-US"/>
          </a:p>
        </p:txBody>
      </p:sp>
    </p:spTree>
  </p:cSld>
  <p:clrMapOvr>
    <a:masterClrMapping/>
  </p:clrMapOvr>
  <p:transition>
    <p:wipe dir="d"/>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9379" name="Rectangle 3"/>
          <p:cNvSpPr>
            <a:spLocks noGrp="1" noChangeArrowheads="1"/>
          </p:cNvSpPr>
          <p:nvPr>
            <p:ph idx="1"/>
          </p:nvPr>
        </p:nvSpPr>
        <p:spPr>
          <a:xfrm>
            <a:off x="214313" y="1785938"/>
            <a:ext cx="8715375" cy="4310062"/>
          </a:xfrm>
        </p:spPr>
        <p:txBody>
          <a:bodyPr/>
          <a:lstStyle/>
          <a:p>
            <a:pPr marL="279400" indent="-171450">
              <a:lnSpc>
                <a:spcPct val="140000"/>
              </a:lnSpc>
              <a:buClr>
                <a:schemeClr val="bg1"/>
              </a:buClr>
              <a:buSzPct val="50000"/>
              <a:buNone/>
              <a:defRPr/>
            </a:pPr>
            <a:r>
              <a:rPr lang="sr-Latn-CS" sz="2800" dirty="0" smtClean="0">
                <a:solidFill>
                  <a:srgbClr val="FF00FF"/>
                </a:solidFill>
              </a:rPr>
              <a:t> </a:t>
            </a:r>
            <a:r>
              <a:rPr lang="en-GB" sz="2800" dirty="0" smtClean="0">
                <a:solidFill>
                  <a:schemeClr val="bg1">
                    <a:lumMod val="85000"/>
                    <a:lumOff val="15000"/>
                  </a:schemeClr>
                </a:solidFill>
              </a:rPr>
              <a:t>Identifying or excluding any disease or any particular disease</a:t>
            </a:r>
            <a:endParaRPr lang="sr-Cyrl-RS" sz="2800" dirty="0" smtClean="0">
              <a:solidFill>
                <a:schemeClr val="bg1">
                  <a:lumMod val="85000"/>
                  <a:lumOff val="15000"/>
                </a:schemeClr>
              </a:solidFill>
            </a:endParaRPr>
          </a:p>
          <a:p>
            <a:pPr marL="279400" indent="-171450">
              <a:lnSpc>
                <a:spcPct val="140000"/>
              </a:lnSpc>
              <a:buClr>
                <a:schemeClr val="bg1"/>
              </a:buClr>
              <a:buSzPct val="50000"/>
              <a:buNone/>
              <a:defRPr/>
            </a:pPr>
            <a:r>
              <a:rPr lang="sr-Latn-CS" sz="2800" dirty="0" smtClean="0">
                <a:solidFill>
                  <a:schemeClr val="bg1"/>
                </a:solidFill>
              </a:rPr>
              <a:t> </a:t>
            </a:r>
            <a:r>
              <a:rPr lang="en-GB" sz="2800" dirty="0" smtClean="0">
                <a:solidFill>
                  <a:schemeClr val="bg1"/>
                </a:solidFill>
              </a:rPr>
              <a:t>Daily work of doctors (admission to university, military service, issuance of a driver's license, disability pension)  </a:t>
            </a:r>
          </a:p>
          <a:p>
            <a:pPr marL="279400" indent="-171450">
              <a:lnSpc>
                <a:spcPct val="140000"/>
              </a:lnSpc>
              <a:buClr>
                <a:schemeClr val="bg1"/>
              </a:buClr>
              <a:buSzPct val="50000"/>
              <a:buNone/>
              <a:defRPr/>
            </a:pPr>
            <a:r>
              <a:rPr lang="en-GB" sz="2800" dirty="0" smtClean="0">
                <a:solidFill>
                  <a:schemeClr val="bg1"/>
                </a:solidFill>
              </a:rPr>
              <a:t>- Medical certificate </a:t>
            </a:r>
            <a:r>
              <a:rPr lang="sl-SI" sz="3600" dirty="0" smtClean="0">
                <a:solidFill>
                  <a:schemeClr val="bg1"/>
                </a:solidFill>
              </a:rPr>
              <a:t>-</a:t>
            </a:r>
            <a:endParaRPr lang="en-US" sz="3600" dirty="0" smtClean="0">
              <a:solidFill>
                <a:schemeClr val="bg1"/>
              </a:solidFill>
            </a:endParaRPr>
          </a:p>
          <a:p>
            <a:pPr marL="279400" indent="-171450" eaLnBrk="1" hangingPunct="1">
              <a:defRPr/>
            </a:pPr>
            <a:endParaRPr lang="sr-Latn-CS" sz="2800" dirty="0" smtClean="0"/>
          </a:p>
        </p:txBody>
      </p:sp>
      <p:sp>
        <p:nvSpPr>
          <p:cNvPr id="12290" name="Rectangle 2"/>
          <p:cNvSpPr>
            <a:spLocks noGrp="1" noChangeArrowheads="1"/>
          </p:cNvSpPr>
          <p:nvPr>
            <p:ph type="title"/>
          </p:nvPr>
        </p:nvSpPr>
        <p:spPr>
          <a:xfrm>
            <a:off x="179388" y="333375"/>
            <a:ext cx="8856662" cy="1431925"/>
          </a:xfrm>
        </p:spPr>
        <p:txBody>
          <a:bodyPr/>
          <a:lstStyle/>
          <a:p>
            <a:r>
              <a:rPr lang="en-GB" altLang="en-US" sz="3200" dirty="0" smtClean="0">
                <a:solidFill>
                  <a:schemeClr val="bg1"/>
                </a:solidFill>
                <a:effectLst/>
              </a:rPr>
              <a:t>Recognizing the physical state of health and determining the existence of physical disease</a:t>
            </a:r>
            <a:endParaRPr lang="sr-Latn-CS" altLang="en-US" sz="3200" b="0" dirty="0" smtClean="0">
              <a:solidFill>
                <a:schemeClr val="bg1"/>
              </a:solidFill>
              <a:effectLst/>
            </a:endParaRPr>
          </a:p>
        </p:txBody>
      </p:sp>
    </p:spTree>
  </p:cSld>
  <p:clrMapOvr>
    <a:masterClrMapping/>
  </p:clrMapOvr>
  <p:transition>
    <p:wipe dir="d"/>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a:xfrm>
            <a:off x="5257800" y="152400"/>
            <a:ext cx="3657600" cy="5652864"/>
          </a:xfrm>
        </p:spPr>
        <p:txBody>
          <a:bodyPr>
            <a:normAutofit/>
          </a:bodyPr>
          <a:lstStyle/>
          <a:p>
            <a:pPr>
              <a:lnSpc>
                <a:spcPct val="90000"/>
              </a:lnSpc>
              <a:defRPr/>
            </a:pPr>
            <a:r>
              <a:rPr lang="en-US" altLang="en-US" sz="3000" dirty="0">
                <a:solidFill>
                  <a:schemeClr val="bg1"/>
                </a:solidFill>
              </a:rPr>
              <a:t>Is a </a:t>
            </a:r>
            <a:r>
              <a:rPr lang="en-US" altLang="en-US" sz="3000" dirty="0" smtClean="0">
                <a:solidFill>
                  <a:schemeClr val="bg1"/>
                </a:solidFill>
              </a:rPr>
              <a:t>ligature </a:t>
            </a:r>
            <a:r>
              <a:rPr lang="en-US" altLang="en-US" sz="3000" dirty="0">
                <a:solidFill>
                  <a:schemeClr val="bg1"/>
                </a:solidFill>
              </a:rPr>
              <a:t>mark a sure sign that it </a:t>
            </a:r>
            <a:r>
              <a:rPr lang="en-US" altLang="en-US" sz="3000" dirty="0" smtClean="0">
                <a:solidFill>
                  <a:schemeClr val="bg1"/>
                </a:solidFill>
              </a:rPr>
              <a:t>happened during the life and that is a suicidal </a:t>
            </a:r>
            <a:r>
              <a:rPr lang="en-US" altLang="en-US" sz="3000" dirty="0">
                <a:solidFill>
                  <a:schemeClr val="bg1"/>
                </a:solidFill>
              </a:rPr>
              <a:t>hanging</a:t>
            </a:r>
            <a:r>
              <a:rPr lang="en-US" altLang="en-US" sz="3000" dirty="0" smtClean="0">
                <a:solidFill>
                  <a:schemeClr val="bg1"/>
                </a:solidFill>
              </a:rPr>
              <a:t>?</a:t>
            </a:r>
            <a:br>
              <a:rPr lang="en-US" altLang="en-US" sz="3000" dirty="0" smtClean="0">
                <a:solidFill>
                  <a:schemeClr val="bg1"/>
                </a:solidFill>
              </a:rPr>
            </a:br>
            <a:r>
              <a:rPr lang="en-US" altLang="en-US" sz="3000" dirty="0">
                <a:solidFill>
                  <a:schemeClr val="bg1"/>
                </a:solidFill>
              </a:rPr>
              <a:t/>
            </a:r>
            <a:br>
              <a:rPr lang="en-US" altLang="en-US" sz="3000" dirty="0">
                <a:solidFill>
                  <a:schemeClr val="bg1"/>
                </a:solidFill>
              </a:rPr>
            </a:br>
            <a:r>
              <a:rPr lang="en-US" altLang="en-US" sz="3000" dirty="0" smtClean="0">
                <a:solidFill>
                  <a:schemeClr val="bg1"/>
                </a:solidFill>
              </a:rPr>
              <a:t>Desiccation is not vital reaction.</a:t>
            </a:r>
            <a:br>
              <a:rPr lang="en-US" altLang="en-US" sz="3000" dirty="0" smtClean="0">
                <a:solidFill>
                  <a:schemeClr val="bg1"/>
                </a:solidFill>
              </a:rPr>
            </a:br>
            <a:r>
              <a:rPr lang="en-US" altLang="en-US" sz="3000" dirty="0">
                <a:solidFill>
                  <a:schemeClr val="bg1"/>
                </a:solidFill>
              </a:rPr>
              <a:t/>
            </a:r>
            <a:br>
              <a:rPr lang="en-US" altLang="en-US" sz="3000" dirty="0">
                <a:solidFill>
                  <a:schemeClr val="bg1"/>
                </a:solidFill>
              </a:rPr>
            </a:br>
            <a:r>
              <a:rPr lang="en-US" altLang="en-US" sz="3000" dirty="0" smtClean="0">
                <a:solidFill>
                  <a:schemeClr val="bg1"/>
                </a:solidFill>
              </a:rPr>
              <a:t>Post </a:t>
            </a:r>
            <a:r>
              <a:rPr lang="en-US" altLang="en-US" sz="3000" dirty="0">
                <a:solidFill>
                  <a:schemeClr val="bg1"/>
                </a:solidFill>
              </a:rPr>
              <a:t>mortem hanging is </a:t>
            </a:r>
            <a:r>
              <a:rPr lang="en-US" altLang="en-US" sz="3000" dirty="0" smtClean="0">
                <a:solidFill>
                  <a:schemeClr val="bg1"/>
                </a:solidFill>
              </a:rPr>
              <a:t>also possible</a:t>
            </a:r>
          </a:p>
        </p:txBody>
      </p:sp>
      <p:sp>
        <p:nvSpPr>
          <p:cNvPr id="4" name="Content Placeholder 3"/>
          <p:cNvSpPr>
            <a:spLocks noGrp="1"/>
          </p:cNvSpPr>
          <p:nvPr>
            <p:ph idx="1"/>
          </p:nvPr>
        </p:nvSpPr>
        <p:spPr/>
        <p:txBody>
          <a:bodyPr/>
          <a:lstStyle/>
          <a:p>
            <a:endParaRPr lang="en-US"/>
          </a:p>
        </p:txBody>
      </p:sp>
    </p:spTree>
  </p:cSld>
  <p:clrMapOvr>
    <a:masterClrMapping/>
  </p:clrMapOvr>
  <p:transition>
    <p:wipe dir="d"/>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body" sz="half" idx="2"/>
          </p:nvPr>
        </p:nvSpPr>
        <p:spPr>
          <a:xfrm>
            <a:off x="5486400" y="1412776"/>
            <a:ext cx="3429000" cy="5140424"/>
          </a:xfrm>
        </p:spPr>
        <p:txBody>
          <a:bodyPr/>
          <a:lstStyle/>
          <a:p>
            <a:pPr marL="0" indent="0" algn="ctr">
              <a:lnSpc>
                <a:spcPct val="110000"/>
              </a:lnSpc>
              <a:buNone/>
              <a:defRPr/>
            </a:pPr>
            <a:r>
              <a:rPr lang="en-US" altLang="en-US" sz="3000" b="1" dirty="0" smtClean="0">
                <a:solidFill>
                  <a:schemeClr val="bg1"/>
                </a:solidFill>
              </a:rPr>
              <a:t>Proving vitality of injuries</a:t>
            </a:r>
          </a:p>
          <a:p>
            <a:pPr marL="0" indent="0" algn="ctr">
              <a:lnSpc>
                <a:spcPct val="110000"/>
              </a:lnSpc>
              <a:buNone/>
              <a:defRPr/>
            </a:pPr>
            <a:endParaRPr lang="en-US" altLang="en-US" sz="3000" b="1" dirty="0">
              <a:solidFill>
                <a:schemeClr val="bg1"/>
              </a:solidFill>
            </a:endParaRPr>
          </a:p>
          <a:p>
            <a:pPr marL="0" indent="0" algn="ctr">
              <a:lnSpc>
                <a:spcPct val="110000"/>
              </a:lnSpc>
              <a:buNone/>
              <a:defRPr/>
            </a:pPr>
            <a:endParaRPr lang="sl-SI" altLang="en-US" sz="3000" b="1" dirty="0" smtClean="0">
              <a:solidFill>
                <a:schemeClr val="bg1"/>
              </a:solidFill>
            </a:endParaRPr>
          </a:p>
          <a:p>
            <a:pPr marL="0" indent="0" algn="ctr" eaLnBrk="1" hangingPunct="1">
              <a:lnSpc>
                <a:spcPct val="110000"/>
              </a:lnSpc>
              <a:buFontTx/>
              <a:buNone/>
              <a:defRPr/>
            </a:pPr>
            <a:r>
              <a:rPr lang="en-US" altLang="en-US" sz="3000" b="1" dirty="0" smtClean="0">
                <a:solidFill>
                  <a:schemeClr val="bg1"/>
                </a:solidFill>
              </a:rPr>
              <a:t>Excluding other causes of death </a:t>
            </a:r>
          </a:p>
        </p:txBody>
      </p:sp>
      <p:sp>
        <p:nvSpPr>
          <p:cNvPr id="104452" name="Rectangle 4"/>
          <p:cNvSpPr>
            <a:spLocks noChangeArrowheads="1"/>
          </p:cNvSpPr>
          <p:nvPr/>
        </p:nvSpPr>
        <p:spPr bwMode="auto">
          <a:xfrm>
            <a:off x="0" y="0"/>
            <a:ext cx="9144000" cy="838200"/>
          </a:xfrm>
          <a:prstGeom prst="rect">
            <a:avLst/>
          </a:prstGeom>
          <a:solidFill>
            <a:srgbClr val="FFCC66"/>
          </a:solidFill>
          <a:ln w="9525">
            <a:noFill/>
            <a:miter lim="800000"/>
            <a:headEnd/>
            <a:tailEnd/>
          </a:ln>
        </p:spPr>
        <p:txBody>
          <a:bodyPr anchor="ctr"/>
          <a:lstStyle/>
          <a:p>
            <a:pPr algn="ctr" eaLnBrk="1" hangingPunct="1">
              <a:lnSpc>
                <a:spcPct val="90000"/>
              </a:lnSpc>
            </a:pPr>
            <a:r>
              <a:rPr lang="en-US" altLang="en-US" sz="3300" b="1" dirty="0">
                <a:solidFill>
                  <a:schemeClr val="bg1"/>
                </a:solidFill>
              </a:rPr>
              <a:t>THE NECESSITY OF CARRYING OUT </a:t>
            </a:r>
            <a:r>
              <a:rPr lang="en-US" altLang="en-US" sz="3300" b="1" dirty="0" smtClean="0">
                <a:solidFill>
                  <a:schemeClr val="bg1"/>
                </a:solidFill>
              </a:rPr>
              <a:t>LEGAL AUTOPSY </a:t>
            </a:r>
            <a:endParaRPr lang="en-US" altLang="en-US" sz="3300" b="1" dirty="0">
              <a:solidFill>
                <a:schemeClr val="bg1"/>
              </a:solidFill>
            </a:endParaRPr>
          </a:p>
        </p:txBody>
      </p:sp>
      <p:sp>
        <p:nvSpPr>
          <p:cNvPr id="5" name="Content Placeholder 4"/>
          <p:cNvSpPr>
            <a:spLocks noGrp="1"/>
          </p:cNvSpPr>
          <p:nvPr>
            <p:ph sz="half" idx="1"/>
          </p:nvPr>
        </p:nvSpPr>
        <p:spPr/>
        <p:txBody>
          <a:bodyPr/>
          <a:lstStyle/>
          <a:p>
            <a:endParaRPr lang="en-US"/>
          </a:p>
        </p:txBody>
      </p:sp>
    </p:spTree>
  </p:cSld>
  <p:clrMapOvr>
    <a:masterClrMapping/>
  </p:clrMapOvr>
  <p:transition>
    <p:wipe dir="d"/>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idx="1"/>
          </p:nvPr>
        </p:nvSpPr>
        <p:spPr>
          <a:xfrm>
            <a:off x="228600" y="304800"/>
            <a:ext cx="8686800" cy="5867400"/>
          </a:xfrm>
        </p:spPr>
        <p:txBody>
          <a:bodyPr/>
          <a:lstStyle/>
          <a:p>
            <a:pPr marL="0" indent="0" algn="ctr">
              <a:lnSpc>
                <a:spcPct val="160000"/>
              </a:lnSpc>
              <a:buClr>
                <a:srgbClr val="00FFFF"/>
              </a:buClr>
              <a:buNone/>
              <a:defRPr/>
            </a:pPr>
            <a:r>
              <a:rPr lang="en-US" altLang="en-US" sz="4000" dirty="0">
                <a:solidFill>
                  <a:schemeClr val="bg1"/>
                </a:solidFill>
              </a:rPr>
              <a:t>F</a:t>
            </a:r>
            <a:r>
              <a:rPr lang="en-US" altLang="en-US" sz="4000" dirty="0" smtClean="0">
                <a:solidFill>
                  <a:schemeClr val="bg1"/>
                </a:solidFill>
              </a:rPr>
              <a:t>or </a:t>
            </a:r>
            <a:r>
              <a:rPr lang="en-US" altLang="en-US" sz="4000" dirty="0">
                <a:solidFill>
                  <a:schemeClr val="bg1"/>
                </a:solidFill>
              </a:rPr>
              <a:t>reliably distinguishing the </a:t>
            </a:r>
            <a:r>
              <a:rPr lang="en-US" altLang="en-US" sz="4000" dirty="0" smtClean="0">
                <a:solidFill>
                  <a:schemeClr val="bg1"/>
                </a:solidFill>
              </a:rPr>
              <a:t>postmortem from  injury during the life is </a:t>
            </a:r>
            <a:r>
              <a:rPr lang="en-US" altLang="en-US" sz="4000" dirty="0">
                <a:solidFill>
                  <a:schemeClr val="bg1"/>
                </a:solidFill>
              </a:rPr>
              <a:t>the most important thing to determine  the existence of some of the absolute vital reactions</a:t>
            </a:r>
            <a:endParaRPr lang="en-US" altLang="en-US" sz="4000" b="1" dirty="0" smtClean="0">
              <a:solidFill>
                <a:schemeClr val="bg1"/>
              </a:solidFill>
            </a:endParaRPr>
          </a:p>
        </p:txBody>
      </p:sp>
    </p:spTree>
  </p:cSld>
  <p:clrMapOvr>
    <a:masterClrMapping/>
  </p:clrMapOvr>
  <p:transition>
    <p:wipe dir="d"/>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8786" name="Picture 2" descr="IMG_1432"/>
          <p:cNvPicPr>
            <a:picLocks noGrp="1" noChangeAspect="1" noChangeArrowheads="1"/>
          </p:cNvPicPr>
          <p:nvPr>
            <p:ph idx="1"/>
          </p:nvPr>
        </p:nvPicPr>
        <p:blipFill>
          <a:blip r:embed="rId2" cstate="print">
            <a:lum bright="-6000" contrast="6000"/>
          </a:blip>
          <a:srcRect t="8888" b="35556"/>
          <a:stretch>
            <a:fillRect/>
          </a:stretch>
        </p:blipFill>
        <p:spPr>
          <a:xfrm>
            <a:off x="0" y="1676400"/>
            <a:ext cx="9144000" cy="3810000"/>
          </a:xfrm>
        </p:spPr>
      </p:pic>
      <p:sp>
        <p:nvSpPr>
          <p:cNvPr id="118787" name="Rectangle 3"/>
          <p:cNvSpPr>
            <a:spLocks noChangeArrowheads="1"/>
          </p:cNvSpPr>
          <p:nvPr/>
        </p:nvSpPr>
        <p:spPr bwMode="auto">
          <a:xfrm>
            <a:off x="762000" y="381000"/>
            <a:ext cx="7239000" cy="1066800"/>
          </a:xfrm>
          <a:prstGeom prst="rect">
            <a:avLst/>
          </a:prstGeom>
          <a:noFill/>
          <a:ln w="9525">
            <a:noFill/>
            <a:miter lim="800000"/>
            <a:headEnd/>
            <a:tailEnd/>
          </a:ln>
        </p:spPr>
        <p:txBody>
          <a:bodyPr anchor="ctr"/>
          <a:lstStyle/>
          <a:p>
            <a:pPr algn="ctr" eaLnBrk="1" hangingPunct="1"/>
            <a:r>
              <a:rPr lang="en-US" altLang="en-US" sz="3200" b="1" dirty="0" smtClean="0">
                <a:solidFill>
                  <a:schemeClr val="bg1"/>
                </a:solidFill>
              </a:rPr>
              <a:t>Aspiration of the blood-</a:t>
            </a:r>
            <a:r>
              <a:rPr lang="en-US" altLang="en-US" sz="3400" b="1" dirty="0" smtClean="0">
                <a:solidFill>
                  <a:schemeClr val="bg1"/>
                </a:solidFill>
              </a:rPr>
              <a:t>absolute vital reaction</a:t>
            </a:r>
            <a:endParaRPr lang="en-US" altLang="en-US" sz="3400" b="1" dirty="0">
              <a:solidFill>
                <a:schemeClr val="bg1"/>
              </a:solidFill>
            </a:endParaRPr>
          </a:p>
        </p:txBody>
      </p:sp>
    </p:spTree>
  </p:cSld>
  <p:clrMapOvr>
    <a:masterClrMapping/>
  </p:clrMapOvr>
  <p:transition>
    <p:wipe dir="d"/>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930" name="Picture 2" descr="0004 10x0,5"/>
          <p:cNvPicPr>
            <a:picLocks noGrp="1" noChangeAspect="1" noChangeArrowheads="1"/>
          </p:cNvPicPr>
          <p:nvPr>
            <p:ph/>
          </p:nvPr>
        </p:nvPicPr>
        <p:blipFill>
          <a:blip r:embed="rId2" cstate="print">
            <a:lum bright="6000" contrast="6000"/>
          </a:blip>
          <a:srcRect/>
          <a:stretch>
            <a:fillRect/>
          </a:stretch>
        </p:blipFill>
        <p:spPr>
          <a:xfrm>
            <a:off x="0" y="0"/>
            <a:ext cx="9144000" cy="6858000"/>
          </a:xfrm>
        </p:spPr>
      </p:pic>
      <p:sp>
        <p:nvSpPr>
          <p:cNvPr id="124931" name="Rectangle 3"/>
          <p:cNvSpPr>
            <a:spLocks noChangeArrowheads="1"/>
          </p:cNvSpPr>
          <p:nvPr/>
        </p:nvSpPr>
        <p:spPr bwMode="auto">
          <a:xfrm>
            <a:off x="4038600" y="0"/>
            <a:ext cx="5105400" cy="2060848"/>
          </a:xfrm>
          <a:prstGeom prst="rect">
            <a:avLst/>
          </a:prstGeom>
          <a:solidFill>
            <a:srgbClr val="FFFFCC"/>
          </a:solidFill>
          <a:ln w="9525">
            <a:noFill/>
            <a:miter lim="800000"/>
            <a:headEnd/>
            <a:tailEnd/>
          </a:ln>
        </p:spPr>
        <p:txBody>
          <a:bodyPr anchor="ctr"/>
          <a:lstStyle/>
          <a:p>
            <a:pPr algn="ctr" eaLnBrk="1" hangingPunct="1"/>
            <a:r>
              <a:rPr lang="en-US" altLang="en-US" sz="3000" b="1" dirty="0">
                <a:solidFill>
                  <a:schemeClr val="bg1"/>
                </a:solidFill>
              </a:rPr>
              <a:t>fat embolism of the lungs as an absolute vital reaction</a:t>
            </a:r>
            <a:endParaRPr lang="sr-Latn-CS" altLang="en-US" sz="3000" b="1" dirty="0">
              <a:solidFill>
                <a:schemeClr val="bg1"/>
              </a:solidFill>
            </a:endParaRPr>
          </a:p>
        </p:txBody>
      </p:sp>
    </p:spTree>
  </p:cSld>
  <p:clrMapOvr>
    <a:masterClrMapping/>
  </p:clrMapOvr>
  <p:transition>
    <p:wipe dir="d"/>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5954" name="Picture 2" descr="0002 10X0,5"/>
          <p:cNvPicPr>
            <a:picLocks noGrp="1" noChangeAspect="1" noChangeArrowheads="1"/>
          </p:cNvPicPr>
          <p:nvPr>
            <p:ph/>
          </p:nvPr>
        </p:nvPicPr>
        <p:blipFill>
          <a:blip r:embed="rId2" cstate="print"/>
          <a:srcRect/>
          <a:stretch>
            <a:fillRect/>
          </a:stretch>
        </p:blipFill>
        <p:spPr>
          <a:xfrm>
            <a:off x="0" y="0"/>
            <a:ext cx="9144000" cy="6858000"/>
          </a:xfrm>
        </p:spPr>
      </p:pic>
      <p:sp>
        <p:nvSpPr>
          <p:cNvPr id="125955" name="Rectangle 3"/>
          <p:cNvSpPr>
            <a:spLocks noChangeArrowheads="1"/>
          </p:cNvSpPr>
          <p:nvPr/>
        </p:nvSpPr>
        <p:spPr bwMode="auto">
          <a:xfrm>
            <a:off x="3429000" y="5661248"/>
            <a:ext cx="5715000" cy="990600"/>
          </a:xfrm>
          <a:prstGeom prst="rect">
            <a:avLst/>
          </a:prstGeom>
          <a:solidFill>
            <a:srgbClr val="FFFFCC"/>
          </a:solidFill>
          <a:ln w="9525">
            <a:noFill/>
            <a:miter lim="800000"/>
            <a:headEnd/>
            <a:tailEnd/>
          </a:ln>
        </p:spPr>
        <p:txBody>
          <a:bodyPr anchor="ctr"/>
          <a:lstStyle/>
          <a:p>
            <a:pPr algn="ctr" eaLnBrk="1" hangingPunct="1">
              <a:lnSpc>
                <a:spcPct val="90000"/>
              </a:lnSpc>
            </a:pPr>
            <a:r>
              <a:rPr lang="en-US" altLang="en-US" sz="3000" b="1" dirty="0">
                <a:solidFill>
                  <a:schemeClr val="bg1"/>
                </a:solidFill>
              </a:rPr>
              <a:t>fat embolism of the kidney as an absolute vital reaction</a:t>
            </a:r>
            <a:endParaRPr lang="sr-Latn-CS" altLang="en-US" sz="3000" b="1" dirty="0">
              <a:solidFill>
                <a:schemeClr val="bg1"/>
              </a:solidFill>
            </a:endParaRPr>
          </a:p>
        </p:txBody>
      </p:sp>
    </p:spTree>
  </p:cSld>
  <p:clrMapOvr>
    <a:masterClrMapping/>
  </p:clrMapOvr>
  <p:transition>
    <p:wipe dir="d"/>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noChangeArrowheads="1"/>
          </p:cNvSpPr>
          <p:nvPr>
            <p:ph type="title"/>
          </p:nvPr>
        </p:nvSpPr>
        <p:spPr>
          <a:xfrm>
            <a:off x="0" y="838200"/>
            <a:ext cx="3276600" cy="5334000"/>
          </a:xfrm>
        </p:spPr>
        <p:txBody>
          <a:bodyPr/>
          <a:lstStyle/>
          <a:p>
            <a:pPr>
              <a:defRPr/>
            </a:pPr>
            <a:r>
              <a:rPr lang="en-US" altLang="en-US" sz="3400" dirty="0" smtClean="0">
                <a:solidFill>
                  <a:schemeClr val="bg1"/>
                </a:solidFill>
              </a:rPr>
              <a:t>Burning </a:t>
            </a:r>
            <a:r>
              <a:rPr lang="en-US" altLang="en-US" sz="3400" dirty="0">
                <a:solidFill>
                  <a:schemeClr val="bg1"/>
                </a:solidFill>
              </a:rPr>
              <a:t>of the mucous membrane of the larynx and trachea due to inhalation of hot gases</a:t>
            </a:r>
            <a:r>
              <a:rPr lang="en-US" altLang="en-US" sz="3400" dirty="0" smtClean="0">
                <a:solidFill>
                  <a:schemeClr val="bg1"/>
                </a:solidFill>
              </a:rPr>
              <a:t/>
            </a:r>
            <a:br>
              <a:rPr lang="en-US" altLang="en-US" sz="3400" dirty="0" smtClean="0">
                <a:solidFill>
                  <a:schemeClr val="bg1"/>
                </a:solidFill>
              </a:rPr>
            </a:br>
            <a:r>
              <a:rPr lang="en-US" altLang="en-US" sz="3400" dirty="0" smtClean="0">
                <a:solidFill>
                  <a:schemeClr val="bg1"/>
                </a:solidFill>
              </a:rPr>
              <a:t>ABSOLUTE VITAL REACTION</a:t>
            </a:r>
            <a:endParaRPr lang="en-US" altLang="en-US" sz="3400" dirty="0" smtClean="0">
              <a:solidFill>
                <a:srgbClr val="FF3300"/>
              </a:solidFill>
            </a:endParaRPr>
          </a:p>
        </p:txBody>
      </p:sp>
      <p:sp>
        <p:nvSpPr>
          <p:cNvPr id="4" name="Content Placeholder 3"/>
          <p:cNvSpPr>
            <a:spLocks noGrp="1"/>
          </p:cNvSpPr>
          <p:nvPr>
            <p:ph sz="half" idx="1"/>
          </p:nvPr>
        </p:nvSpPr>
        <p:spPr/>
        <p:txBody>
          <a:bodyPr/>
          <a:lstStyle/>
          <a:p>
            <a:endParaRPr lang="en-US"/>
          </a:p>
        </p:txBody>
      </p:sp>
    </p:spTree>
  </p:cSld>
  <p:clrMapOvr>
    <a:masterClrMapping/>
  </p:clrMapOvr>
  <p:transition>
    <p:wipe dir="d"/>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Rectangle 2"/>
          <p:cNvSpPr>
            <a:spLocks noChangeArrowheads="1"/>
          </p:cNvSpPr>
          <p:nvPr/>
        </p:nvSpPr>
        <p:spPr bwMode="auto">
          <a:xfrm>
            <a:off x="228600" y="201166"/>
            <a:ext cx="8686800" cy="6001643"/>
          </a:xfrm>
          <a:prstGeom prst="rect">
            <a:avLst/>
          </a:prstGeom>
          <a:noFill/>
          <a:ln w="9525">
            <a:noFill/>
            <a:miter lim="800000"/>
            <a:headEnd/>
            <a:tailEnd/>
          </a:ln>
        </p:spPr>
        <p:txBody>
          <a:bodyPr anchor="ctr">
            <a:spAutoFit/>
          </a:bodyPr>
          <a:lstStyle/>
          <a:p>
            <a:pPr algn="ctr" eaLnBrk="1" hangingPunct="1">
              <a:lnSpc>
                <a:spcPct val="150000"/>
              </a:lnSpc>
            </a:pPr>
            <a:r>
              <a:rPr lang="en-US" altLang="en-US" sz="3200" b="1" dirty="0" smtClean="0">
                <a:solidFill>
                  <a:schemeClr val="bg1"/>
                </a:solidFill>
              </a:rPr>
              <a:t>PROVING VITALITY OF THE INJURIES AND THEIR ORIGIN</a:t>
            </a:r>
            <a:r>
              <a:rPr lang="sr-Latn-CS" altLang="en-US" sz="3200" b="1" dirty="0" smtClean="0">
                <a:solidFill>
                  <a:schemeClr val="bg1"/>
                </a:solidFill>
              </a:rPr>
              <a:t>,</a:t>
            </a:r>
            <a:endParaRPr lang="sr-Latn-CS" altLang="en-US" sz="3200" b="1" dirty="0">
              <a:solidFill>
                <a:schemeClr val="bg1"/>
              </a:solidFill>
            </a:endParaRPr>
          </a:p>
          <a:p>
            <a:pPr algn="ctr" eaLnBrk="1" hangingPunct="1">
              <a:lnSpc>
                <a:spcPct val="150000"/>
              </a:lnSpc>
            </a:pPr>
            <a:r>
              <a:rPr lang="en-US" altLang="en-US" sz="3200" b="1" dirty="0">
                <a:solidFill>
                  <a:schemeClr val="bg1"/>
                </a:solidFill>
              </a:rPr>
              <a:t>WITH THE EXCLUSION OF INJURIES OF OTHER ORIGIN - OTHER CAUSES OF DEATH</a:t>
            </a:r>
            <a:r>
              <a:rPr lang="sr-Latn-CS" altLang="en-US" sz="3200" b="1" dirty="0" smtClean="0">
                <a:solidFill>
                  <a:schemeClr val="bg1"/>
                </a:solidFill>
              </a:rPr>
              <a:t>, </a:t>
            </a:r>
            <a:endParaRPr lang="sr-Latn-CS" altLang="en-US" sz="3200" b="1" dirty="0">
              <a:solidFill>
                <a:schemeClr val="bg1"/>
              </a:solidFill>
            </a:endParaRPr>
          </a:p>
          <a:p>
            <a:pPr algn="ctr" eaLnBrk="1" hangingPunct="1">
              <a:lnSpc>
                <a:spcPct val="150000"/>
              </a:lnSpc>
            </a:pPr>
            <a:r>
              <a:rPr lang="en-US" altLang="en-US" sz="3200" b="1" dirty="0">
                <a:solidFill>
                  <a:schemeClr val="bg1"/>
                </a:solidFill>
              </a:rPr>
              <a:t>IT IS ONLY POSSIBLE ON THE BASIS OF A TIMELY AND </a:t>
            </a:r>
            <a:r>
              <a:rPr lang="en-US" altLang="en-US" sz="3200" b="1" dirty="0" smtClean="0">
                <a:solidFill>
                  <a:schemeClr val="bg1"/>
                </a:solidFill>
              </a:rPr>
              <a:t>ADEQUATLY IMPLEMENTED FORENSIC AUTOPSY</a:t>
            </a:r>
            <a:endParaRPr lang="sr-Latn-CS" altLang="en-US" sz="3200" b="1" dirty="0">
              <a:solidFill>
                <a:schemeClr val="bg1"/>
              </a:solidFill>
            </a:endParaRPr>
          </a:p>
        </p:txBody>
      </p:sp>
    </p:spTree>
  </p:cSld>
  <p:clrMapOvr>
    <a:masterClrMapping/>
  </p:clrMapOvr>
  <p:transition>
    <p:wipe dir="d"/>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0403" name="Rectangle 3"/>
          <p:cNvSpPr>
            <a:spLocks noGrp="1" noChangeArrowheads="1"/>
          </p:cNvSpPr>
          <p:nvPr>
            <p:ph idx="1"/>
          </p:nvPr>
        </p:nvSpPr>
        <p:spPr>
          <a:xfrm>
            <a:off x="1066800" y="1981200"/>
            <a:ext cx="7543800" cy="4519613"/>
          </a:xfrm>
        </p:spPr>
        <p:txBody>
          <a:bodyPr/>
          <a:lstStyle/>
          <a:p>
            <a:pPr>
              <a:defRPr/>
            </a:pPr>
            <a:r>
              <a:rPr lang="en-GB" sz="2400" b="1" dirty="0" smtClean="0">
                <a:solidFill>
                  <a:schemeClr val="bg1"/>
                </a:solidFill>
              </a:rPr>
              <a:t>Key evidence in criminal proceedings</a:t>
            </a:r>
          </a:p>
          <a:p>
            <a:pPr>
              <a:defRPr/>
            </a:pPr>
            <a:r>
              <a:rPr lang="en-GB" sz="2400" b="1" dirty="0" smtClean="0">
                <a:solidFill>
                  <a:schemeClr val="bg1"/>
                </a:solidFill>
              </a:rPr>
              <a:t>    (through SM expertise)</a:t>
            </a:r>
          </a:p>
          <a:p>
            <a:pPr>
              <a:defRPr/>
            </a:pPr>
            <a:endParaRPr lang="en-GB" sz="2400" b="1" dirty="0" smtClean="0">
              <a:solidFill>
                <a:schemeClr val="bg1"/>
              </a:solidFill>
            </a:endParaRPr>
          </a:p>
          <a:p>
            <a:pPr>
              <a:defRPr/>
            </a:pPr>
            <a:r>
              <a:rPr lang="en-GB" sz="2400" b="1" dirty="0" smtClean="0">
                <a:solidFill>
                  <a:schemeClr val="bg1"/>
                </a:solidFill>
              </a:rPr>
              <a:t>Subject of SM expertise</a:t>
            </a:r>
          </a:p>
          <a:p>
            <a:pPr>
              <a:defRPr/>
            </a:pPr>
            <a:r>
              <a:rPr lang="en-GB" sz="2400" b="1" dirty="0" smtClean="0">
                <a:solidFill>
                  <a:schemeClr val="bg1"/>
                </a:solidFill>
              </a:rPr>
              <a:t>    (medical responsibility)</a:t>
            </a:r>
          </a:p>
          <a:p>
            <a:pPr>
              <a:defRPr/>
            </a:pPr>
            <a:endParaRPr lang="en-GB" sz="2400" b="1" dirty="0" smtClean="0">
              <a:solidFill>
                <a:schemeClr val="bg1"/>
              </a:solidFill>
            </a:endParaRPr>
          </a:p>
          <a:p>
            <a:pPr>
              <a:defRPr/>
            </a:pPr>
            <a:r>
              <a:rPr lang="en-GB" sz="2400" b="1" dirty="0" smtClean="0">
                <a:solidFill>
                  <a:schemeClr val="bg1"/>
                </a:solidFill>
              </a:rPr>
              <a:t>BE CAREFUL WHAT YOU WRITE AND HOW YOU WRITE.</a:t>
            </a:r>
          </a:p>
          <a:p>
            <a:pPr>
              <a:defRPr/>
            </a:pPr>
            <a:r>
              <a:rPr lang="en-GB" sz="2400" b="1" dirty="0" smtClean="0">
                <a:solidFill>
                  <a:schemeClr val="bg1"/>
                </a:solidFill>
              </a:rPr>
              <a:t>                      (NO CORRECTIONS) !!</a:t>
            </a:r>
          </a:p>
          <a:p>
            <a:pPr eaLnBrk="1" hangingPunct="1">
              <a:buFont typeface="Wingdings" pitchFamily="2" charset="2"/>
              <a:buNone/>
              <a:defRPr/>
            </a:pPr>
            <a:r>
              <a:rPr lang="sr-Latn-CS" sz="2400" dirty="0" smtClean="0">
                <a:solidFill>
                  <a:srgbClr val="FF00FF"/>
                </a:solidFill>
              </a:rPr>
              <a:t>  </a:t>
            </a:r>
          </a:p>
        </p:txBody>
      </p:sp>
      <p:sp>
        <p:nvSpPr>
          <p:cNvPr id="230402" name="Rectangle 2"/>
          <p:cNvSpPr>
            <a:spLocks noGrp="1" noChangeArrowheads="1"/>
          </p:cNvSpPr>
          <p:nvPr>
            <p:ph type="title"/>
          </p:nvPr>
        </p:nvSpPr>
        <p:spPr/>
        <p:txBody>
          <a:bodyPr/>
          <a:lstStyle/>
          <a:p>
            <a:pPr algn="ctr">
              <a:defRPr/>
            </a:pPr>
            <a:r>
              <a:rPr lang="sr-Latn-CS" sz="3200" dirty="0" smtClean="0">
                <a:solidFill>
                  <a:schemeClr val="bg1"/>
                </a:solidFill>
              </a:rPr>
              <a:t>Medical records can become:</a:t>
            </a:r>
          </a:p>
        </p:txBody>
      </p:sp>
    </p:spTree>
  </p:cSld>
  <p:clrMapOvr>
    <a:masterClrMapping/>
  </p:clrMapOvr>
  <p:transition>
    <p:wipe dir="d"/>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a:xfrm>
            <a:off x="142875" y="304800"/>
            <a:ext cx="8858250" cy="1431925"/>
          </a:xfrm>
        </p:spPr>
        <p:txBody>
          <a:bodyPr/>
          <a:lstStyle/>
          <a:p>
            <a:pPr algn="ctr"/>
            <a:r>
              <a:rPr altLang="en-US" sz="3200" smtClean="0">
                <a:solidFill>
                  <a:schemeClr val="bg1"/>
                </a:solidFill>
                <a:effectLst/>
              </a:rPr>
              <a:t>Clarifying unclear diseases</a:t>
            </a:r>
            <a:endParaRPr lang="sr-Latn-CS" altLang="en-US" sz="3200" dirty="0" smtClean="0">
              <a:solidFill>
                <a:schemeClr val="bg1"/>
              </a:solidFill>
              <a:effectLst/>
            </a:endParaRPr>
          </a:p>
        </p:txBody>
      </p:sp>
      <p:sp>
        <p:nvSpPr>
          <p:cNvPr id="231427" name="Rectangle 3"/>
          <p:cNvSpPr>
            <a:spLocks noGrp="1" noChangeArrowheads="1"/>
          </p:cNvSpPr>
          <p:nvPr>
            <p:ph type="body" sz="half" idx="1"/>
          </p:nvPr>
        </p:nvSpPr>
        <p:spPr>
          <a:xfrm>
            <a:off x="428625" y="2060575"/>
            <a:ext cx="4719638" cy="4035425"/>
          </a:xfrm>
        </p:spPr>
        <p:txBody>
          <a:bodyPr/>
          <a:lstStyle/>
          <a:p>
            <a:pPr>
              <a:lnSpc>
                <a:spcPct val="90000"/>
              </a:lnSpc>
              <a:defRPr/>
            </a:pPr>
            <a:r>
              <a:rPr lang="en-GB" sz="2800" b="1" dirty="0" smtClean="0">
                <a:solidFill>
                  <a:schemeClr val="bg1"/>
                </a:solidFill>
              </a:rPr>
              <a:t>Unknown </a:t>
            </a:r>
          </a:p>
          <a:p>
            <a:pPr>
              <a:lnSpc>
                <a:spcPct val="90000"/>
              </a:lnSpc>
              <a:defRPr/>
            </a:pPr>
            <a:r>
              <a:rPr lang="en-GB" sz="2800" b="1" dirty="0" smtClean="0">
                <a:solidFill>
                  <a:schemeClr val="bg1"/>
                </a:solidFill>
              </a:rPr>
              <a:t>   (</a:t>
            </a:r>
            <a:r>
              <a:rPr lang="en-GB" sz="2800" b="1" dirty="0" err="1" smtClean="0">
                <a:solidFill>
                  <a:schemeClr val="bg1"/>
                </a:solidFill>
              </a:rPr>
              <a:t>hemangiomas</a:t>
            </a:r>
            <a:r>
              <a:rPr lang="en-GB" sz="2800" b="1" dirty="0" smtClean="0">
                <a:solidFill>
                  <a:schemeClr val="bg1"/>
                </a:solidFill>
              </a:rPr>
              <a:t> -bruises</a:t>
            </a:r>
            <a:r>
              <a:rPr lang="sr-Latn-CS" sz="2400" b="1" dirty="0" smtClean="0">
                <a:solidFill>
                  <a:schemeClr val="bg1"/>
                </a:solidFill>
              </a:rPr>
              <a:t>)</a:t>
            </a:r>
          </a:p>
          <a:p>
            <a:pPr eaLnBrk="1" hangingPunct="1">
              <a:lnSpc>
                <a:spcPct val="90000"/>
              </a:lnSpc>
              <a:buFont typeface="Wingdings" pitchFamily="2" charset="2"/>
              <a:buNone/>
              <a:defRPr/>
            </a:pPr>
            <a:endParaRPr lang="sr-Latn-CS" sz="2800" b="1" dirty="0" smtClean="0">
              <a:solidFill>
                <a:schemeClr val="bg1"/>
              </a:solidFill>
            </a:endParaRPr>
          </a:p>
          <a:p>
            <a:pPr>
              <a:lnSpc>
                <a:spcPct val="90000"/>
              </a:lnSpc>
              <a:defRPr/>
            </a:pPr>
            <a:r>
              <a:rPr lang="en-GB" sz="2800" b="1" dirty="0" smtClean="0">
                <a:solidFill>
                  <a:schemeClr val="bg1"/>
                </a:solidFill>
              </a:rPr>
              <a:t>Suspicious (</a:t>
            </a:r>
            <a:r>
              <a:rPr lang="en-GB" sz="2800" b="1" dirty="0" err="1" smtClean="0">
                <a:solidFill>
                  <a:schemeClr val="bg1"/>
                </a:solidFill>
              </a:rPr>
              <a:t>enterocolitis</a:t>
            </a:r>
            <a:r>
              <a:rPr lang="en-GB" sz="2800" b="1" dirty="0" smtClean="0">
                <a:solidFill>
                  <a:schemeClr val="bg1"/>
                </a:solidFill>
              </a:rPr>
              <a:t>-poisoning)</a:t>
            </a:r>
          </a:p>
          <a:p>
            <a:pPr eaLnBrk="1" hangingPunct="1">
              <a:lnSpc>
                <a:spcPct val="90000"/>
              </a:lnSpc>
              <a:buFont typeface="Wingdings" pitchFamily="2" charset="2"/>
              <a:buNone/>
              <a:defRPr/>
            </a:pPr>
            <a:endParaRPr lang="sr-Latn-CS" sz="2800" b="1" dirty="0" smtClean="0">
              <a:solidFill>
                <a:schemeClr val="bg1"/>
              </a:solidFill>
            </a:endParaRPr>
          </a:p>
          <a:p>
            <a:pPr>
              <a:lnSpc>
                <a:spcPct val="90000"/>
              </a:lnSpc>
              <a:defRPr/>
            </a:pPr>
            <a:r>
              <a:rPr lang="en-GB" sz="2800" b="1" dirty="0" smtClean="0">
                <a:solidFill>
                  <a:schemeClr val="bg1"/>
                </a:solidFill>
              </a:rPr>
              <a:t>Suddenly</a:t>
            </a:r>
          </a:p>
          <a:p>
            <a:pPr>
              <a:lnSpc>
                <a:spcPct val="90000"/>
              </a:lnSpc>
              <a:defRPr/>
            </a:pPr>
            <a:r>
              <a:rPr lang="en-GB" sz="2800" b="1" dirty="0" smtClean="0">
                <a:solidFill>
                  <a:schemeClr val="bg1"/>
                </a:solidFill>
              </a:rPr>
              <a:t>    (</a:t>
            </a:r>
            <a:r>
              <a:rPr lang="en-GB" sz="2800" b="1" dirty="0" err="1" smtClean="0">
                <a:solidFill>
                  <a:schemeClr val="bg1"/>
                </a:solidFill>
              </a:rPr>
              <a:t>stenocardial</a:t>
            </a:r>
            <a:r>
              <a:rPr lang="en-GB" sz="2800" b="1" dirty="0" smtClean="0">
                <a:solidFill>
                  <a:schemeClr val="bg1"/>
                </a:solidFill>
              </a:rPr>
              <a:t> attack)</a:t>
            </a:r>
          </a:p>
        </p:txBody>
      </p:sp>
      <p:pic>
        <p:nvPicPr>
          <p:cNvPr id="38916" name="Picture 5" descr="Medicina"/>
          <p:cNvPicPr>
            <a:picLocks noGrp="1" noChangeAspect="1" noChangeArrowheads="1"/>
          </p:cNvPicPr>
          <p:nvPr>
            <p:ph sz="half" idx="2"/>
          </p:nvPr>
        </p:nvPicPr>
        <p:blipFill>
          <a:blip r:embed="rId2" cstate="print"/>
          <a:stretch>
            <a:fillRect/>
          </a:stretch>
        </p:blipFill>
        <p:spPr>
          <a:xfrm>
            <a:off x="4914900" y="2036979"/>
            <a:ext cx="3695700" cy="4003241"/>
          </a:xfrm>
        </p:spPr>
      </p:pic>
    </p:spTree>
  </p:cSld>
  <p:clrMapOvr>
    <a:masterClrMapping/>
  </p:clrMapOvr>
  <p:transition>
    <p:wipe dir="d"/>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2451" name="Rectangle 3"/>
          <p:cNvSpPr>
            <a:spLocks noGrp="1" noChangeArrowheads="1"/>
          </p:cNvSpPr>
          <p:nvPr>
            <p:ph idx="1"/>
          </p:nvPr>
        </p:nvSpPr>
        <p:spPr>
          <a:xfrm>
            <a:off x="0" y="1981200"/>
            <a:ext cx="9144000" cy="4114800"/>
          </a:xfrm>
        </p:spPr>
        <p:txBody>
          <a:bodyPr/>
          <a:lstStyle/>
          <a:p>
            <a:pPr>
              <a:lnSpc>
                <a:spcPct val="90000"/>
              </a:lnSpc>
              <a:defRPr/>
            </a:pPr>
            <a:r>
              <a:rPr lang="en-GB" sz="2400" b="1" dirty="0" smtClean="0">
                <a:solidFill>
                  <a:schemeClr val="bg1"/>
                </a:solidFill>
              </a:rPr>
              <a:t>In the same person there is a simultaneous disease (one or more) and injury (one or more)</a:t>
            </a:r>
          </a:p>
          <a:p>
            <a:pPr eaLnBrk="1" hangingPunct="1">
              <a:lnSpc>
                <a:spcPct val="90000"/>
              </a:lnSpc>
              <a:defRPr/>
            </a:pPr>
            <a:endParaRPr lang="sr-Latn-CS" sz="2400" b="1" dirty="0" smtClean="0">
              <a:solidFill>
                <a:schemeClr val="bg1"/>
              </a:solidFill>
            </a:endParaRPr>
          </a:p>
          <a:p>
            <a:pPr>
              <a:lnSpc>
                <a:spcPct val="90000"/>
              </a:lnSpc>
              <a:defRPr/>
            </a:pPr>
            <a:r>
              <a:rPr lang="en-GB" sz="2400" b="1" dirty="0" smtClean="0">
                <a:solidFill>
                  <a:schemeClr val="bg1"/>
                </a:solidFill>
              </a:rPr>
              <a:t>The task of legal autopsy is to determine the origin of death in the simultaneous existence of injury and disease</a:t>
            </a:r>
          </a:p>
          <a:p>
            <a:pPr eaLnBrk="1" hangingPunct="1">
              <a:lnSpc>
                <a:spcPct val="90000"/>
              </a:lnSpc>
              <a:defRPr/>
            </a:pPr>
            <a:endParaRPr lang="sr-Latn-CS" sz="2400" b="1" dirty="0" smtClean="0">
              <a:solidFill>
                <a:schemeClr val="bg1"/>
              </a:solidFill>
            </a:endParaRPr>
          </a:p>
          <a:p>
            <a:pPr>
              <a:lnSpc>
                <a:spcPct val="90000"/>
              </a:lnSpc>
              <a:buNone/>
              <a:defRPr/>
            </a:pPr>
            <a:r>
              <a:rPr lang="sr-Latn-CS" sz="2400" b="1" dirty="0" smtClean="0">
                <a:solidFill>
                  <a:schemeClr val="bg1"/>
                </a:solidFill>
              </a:rPr>
              <a:t>   </a:t>
            </a:r>
            <a:r>
              <a:rPr lang="en-GB" sz="2400" b="1" dirty="0" smtClean="0">
                <a:solidFill>
                  <a:schemeClr val="bg1"/>
                </a:solidFill>
              </a:rPr>
              <a:t>Natural death (due to disease)-investigation is suspended</a:t>
            </a:r>
          </a:p>
          <a:p>
            <a:pPr>
              <a:lnSpc>
                <a:spcPct val="90000"/>
              </a:lnSpc>
              <a:buNone/>
              <a:defRPr/>
            </a:pPr>
            <a:r>
              <a:rPr lang="en-GB" sz="2400" b="1" dirty="0" smtClean="0">
                <a:solidFill>
                  <a:schemeClr val="bg1"/>
                </a:solidFill>
              </a:rPr>
              <a:t>   Violent death (accident, suicide, murder)</a:t>
            </a:r>
          </a:p>
        </p:txBody>
      </p:sp>
      <p:sp>
        <p:nvSpPr>
          <p:cNvPr id="39938" name="Rectangle 2"/>
          <p:cNvSpPr>
            <a:spLocks noGrp="1" noChangeArrowheads="1"/>
          </p:cNvSpPr>
          <p:nvPr>
            <p:ph type="title"/>
          </p:nvPr>
        </p:nvSpPr>
        <p:spPr>
          <a:xfrm>
            <a:off x="214313" y="304800"/>
            <a:ext cx="8929687" cy="1431925"/>
          </a:xfrm>
        </p:spPr>
        <p:txBody>
          <a:bodyPr/>
          <a:lstStyle/>
          <a:p>
            <a:pPr algn="ctr"/>
            <a:r>
              <a:rPr lang="en-GB" altLang="en-US" sz="3200" dirty="0" smtClean="0">
                <a:solidFill>
                  <a:schemeClr val="bg1"/>
                </a:solidFill>
                <a:effectLst/>
              </a:rPr>
              <a:t>Study of the relationship between injury and disease</a:t>
            </a:r>
            <a:endParaRPr lang="sr-Latn-CS" altLang="en-US" sz="3200" dirty="0" smtClean="0">
              <a:solidFill>
                <a:schemeClr val="bg1"/>
              </a:solidFill>
              <a:effectLst/>
            </a:endParaRPr>
          </a:p>
        </p:txBody>
      </p:sp>
    </p:spTree>
  </p:cSld>
  <p:clrMapOvr>
    <a:masterClrMapping/>
  </p:clrMapOvr>
  <p:transition>
    <p:wipe dir="d"/>
  </p:transition>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Paper">
  <a:themeElements>
    <a:clrScheme name="Paper">
      <a:dk1>
        <a:sysClr val="windowText" lastClr="000000"/>
      </a:dk1>
      <a:lt1>
        <a:sysClr val="window" lastClr="FFFFFF"/>
      </a:lt1>
      <a:dk2>
        <a:srgbClr val="444D26"/>
      </a:dk2>
      <a:lt2>
        <a:srgbClr val="FEFAC9"/>
      </a:lt2>
      <a:accent1>
        <a:srgbClr val="A5B592"/>
      </a:accent1>
      <a:accent2>
        <a:srgbClr val="F3A447"/>
      </a:accent2>
      <a:accent3>
        <a:srgbClr val="E7BC29"/>
      </a:accent3>
      <a:accent4>
        <a:srgbClr val="D092A7"/>
      </a:accent4>
      <a:accent5>
        <a:srgbClr val="9C85C0"/>
      </a:accent5>
      <a:accent6>
        <a:srgbClr val="809EC2"/>
      </a:accent6>
      <a:hlink>
        <a:srgbClr val="8E58B6"/>
      </a:hlink>
      <a:folHlink>
        <a:srgbClr val="7F6F6F"/>
      </a:folHlink>
    </a:clrScheme>
    <a:fontScheme name="Paper">
      <a:maj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Paper">
      <a:fillStyleLst>
        <a:solidFill>
          <a:schemeClr val="phClr"/>
        </a:solidFill>
        <a:blipFill>
          <a:blip xmlns:r="http://schemas.openxmlformats.org/officeDocument/2006/relationships" r:embed="rId1">
            <a:duotone>
              <a:schemeClr val="phClr">
                <a:shade val="63000"/>
                <a:tint val="82000"/>
              </a:schemeClr>
              <a:schemeClr val="phClr">
                <a:tint val="10000"/>
                <a:satMod val="400000"/>
              </a:schemeClr>
            </a:duotone>
          </a:blip>
          <a:tile tx="0" ty="0" sx="40000" sy="40000" flip="none" algn="tl"/>
        </a:blipFill>
        <a:blipFill>
          <a:blip xmlns:r="http://schemas.openxmlformats.org/officeDocument/2006/relationships" r:embed="rId1">
            <a:duotone>
              <a:schemeClr val="phClr">
                <a:shade val="40000"/>
              </a:schemeClr>
              <a:schemeClr val="phClr">
                <a:tint val="42000"/>
              </a:schemeClr>
            </a:duotone>
          </a:blip>
          <a:tile tx="0" ty="0" sx="40000" sy="40000" flip="none" algn="tl"/>
        </a:blipFill>
      </a:fillStyleLst>
      <a:lnStyleLst>
        <a:ln w="12700" cap="flat" cmpd="sng" algn="ctr">
          <a:solidFill>
            <a:schemeClr val="phClr"/>
          </a:solidFill>
          <a:prstDash val="solid"/>
        </a:ln>
        <a:ln w="38100" cap="flat" cmpd="sng" algn="ctr">
          <a:solidFill>
            <a:schemeClr val="phClr"/>
          </a:solidFill>
          <a:prstDash val="solid"/>
        </a:ln>
        <a:ln w="63500" cap="flat" cmpd="sng" algn="ctr">
          <a:solidFill>
            <a:schemeClr val="phClr"/>
          </a:solidFill>
          <a:prstDash val="solid"/>
        </a:ln>
      </a:lnStyleLst>
      <a:effectStyleLst>
        <a:effectStyle>
          <a:effectLst>
            <a:outerShdw blurRad="95000" rotWithShape="0">
              <a:srgbClr val="000000">
                <a:alpha val="50000"/>
              </a:srgbClr>
            </a:outerShdw>
            <a:softEdge rad="12700"/>
          </a:effectLst>
        </a:effectStyle>
        <a:effectStyle>
          <a:effectLst>
            <a:outerShdw blurRad="95000" rotWithShape="0">
              <a:srgbClr val="000000">
                <a:alpha val="50000"/>
              </a:srgbClr>
            </a:outerShdw>
            <a:softEdge rad="12700"/>
          </a:effectLst>
        </a:effectStyle>
        <a:effectStyle>
          <a:effectLst>
            <a:outerShdw blurRad="95000" algn="tl" rotWithShape="0">
              <a:srgbClr val="000000">
                <a:alpha val="50000"/>
              </a:srgbClr>
            </a:outerShdw>
          </a:effectLst>
          <a:scene3d>
            <a:camera prst="orthographicFront"/>
            <a:lightRig rig="soft" dir="t">
              <a:rot lat="0" lon="0" rev="18000000"/>
            </a:lightRig>
          </a:scene3d>
          <a:sp3d prstMaterial="dkEdge">
            <a:bevelT w="73660" h="44450" prst="riblet"/>
          </a:sp3d>
        </a:effectStyle>
      </a:effectStyleLst>
      <a:bgFillStyleLst>
        <a:solidFill>
          <a:schemeClr val="phClr"/>
        </a:solidFill>
        <a:blipFill>
          <a:blip xmlns:r="http://schemas.openxmlformats.org/officeDocument/2006/relationships" r:embed="rId1">
            <a:duotone>
              <a:schemeClr val="phClr">
                <a:shade val="55000"/>
                <a:alpha val="20000"/>
              </a:schemeClr>
              <a:schemeClr val="phClr">
                <a:tint val="40000"/>
                <a:shade val="90000"/>
                <a:satMod val="60000"/>
                <a:alpha val="20000"/>
              </a:schemeClr>
            </a:duotone>
          </a:blip>
          <a:tile tx="0" ty="0" sx="58000" sy="38000" flip="none" algn="tl"/>
        </a:blipFill>
        <a:blipFill>
          <a:blip xmlns:r="http://schemas.openxmlformats.org/officeDocument/2006/relationships" r:embed="rId2">
            <a:duotone>
              <a:schemeClr val="phClr">
                <a:shade val="12000"/>
                <a:satMod val="240000"/>
              </a:schemeClr>
              <a:schemeClr val="phClr">
                <a:tint val="65000"/>
              </a:schemeClr>
            </a:duotone>
          </a:blip>
          <a:stretch>
            <a:fillRect/>
          </a:stretch>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Paper</Template>
  <TotalTime>8028</TotalTime>
  <Words>3109</Words>
  <Application>Microsoft Office PowerPoint</Application>
  <PresentationFormat>On-screen Show (4:3)</PresentationFormat>
  <Paragraphs>276</Paragraphs>
  <Slides>67</Slides>
  <Notes>0</Notes>
  <HiddenSlides>0</HiddenSlides>
  <MMClips>0</MMClips>
  <ScaleCrop>false</ScaleCrop>
  <HeadingPairs>
    <vt:vector size="4" baseType="variant">
      <vt:variant>
        <vt:lpstr>Theme</vt:lpstr>
      </vt:variant>
      <vt:variant>
        <vt:i4>1</vt:i4>
      </vt:variant>
      <vt:variant>
        <vt:lpstr>Slide Titles</vt:lpstr>
      </vt:variant>
      <vt:variant>
        <vt:i4>67</vt:i4>
      </vt:variant>
    </vt:vector>
  </HeadingPairs>
  <TitlesOfParts>
    <vt:vector size="68" baseType="lpstr">
      <vt:lpstr>Paper</vt:lpstr>
      <vt:lpstr>Slide 1</vt:lpstr>
      <vt:lpstr>Slide 2</vt:lpstr>
      <vt:lpstr>  DAMAGE OF HEALTH</vt:lpstr>
      <vt:lpstr>DAMAGE OF HEALTH</vt:lpstr>
      <vt:lpstr>FORENSIC MEDICAL STUDY OF PHYSICAL DISEASES</vt:lpstr>
      <vt:lpstr>Recognizing the physical state of health and determining the existence of physical disease</vt:lpstr>
      <vt:lpstr>Medical records can become:</vt:lpstr>
      <vt:lpstr>Clarifying unclear diseases</vt:lpstr>
      <vt:lpstr>Study of the relationship between injury and disease</vt:lpstr>
      <vt:lpstr>Slide 10</vt:lpstr>
      <vt:lpstr>Slide 11</vt:lpstr>
      <vt:lpstr>Thromboembolism</vt:lpstr>
      <vt:lpstr>Intracerebral hemorrhage Morbose                   Traumatic</vt:lpstr>
      <vt:lpstr>Slide 14</vt:lpstr>
      <vt:lpstr>Slide 15</vt:lpstr>
      <vt:lpstr>Traumatic disease is a disease caused by a previous or exacerbated by a subsequent injury</vt:lpstr>
      <vt:lpstr>A morbose injury is any injury that is either caused by a previous or exacerbated by subsequent disease</vt:lpstr>
      <vt:lpstr>Establishing a causal link between injury and disease</vt:lpstr>
      <vt:lpstr>COMPLICATIONS OF INJURIES</vt:lpstr>
      <vt:lpstr>Slide 20</vt:lpstr>
      <vt:lpstr>Clinical significance of complications</vt:lpstr>
      <vt:lpstr>Complications of injury</vt:lpstr>
      <vt:lpstr>Infection</vt:lpstr>
      <vt:lpstr>Pulmonary embolism </vt:lpstr>
      <vt:lpstr>The victims of many forms of trauma are at risk from pulmonary embolism because:</vt:lpstr>
      <vt:lpstr>Slide 26</vt:lpstr>
      <vt:lpstr>Slide 27</vt:lpstr>
      <vt:lpstr>Fat and bone marrow embolism </vt:lpstr>
      <vt:lpstr>Systematic fat embolism</vt:lpstr>
      <vt:lpstr>Renal fat embolism stained with H&amp;E and oil red O</vt:lpstr>
      <vt:lpstr>Sepsis</vt:lpstr>
      <vt:lpstr>Slide 32</vt:lpstr>
      <vt:lpstr>Slide 33</vt:lpstr>
      <vt:lpstr>Sepsis, severe sepsis and septic shock</vt:lpstr>
      <vt:lpstr>Slide 35</vt:lpstr>
      <vt:lpstr>Lung</vt:lpstr>
      <vt:lpstr>Heart</vt:lpstr>
      <vt:lpstr>Spleen</vt:lpstr>
      <vt:lpstr>Adrenal gland </vt:lpstr>
      <vt:lpstr>Slide 40</vt:lpstr>
      <vt:lpstr>Slide 41</vt:lpstr>
      <vt:lpstr>Slide 42</vt:lpstr>
      <vt:lpstr>Haemorrhages</vt:lpstr>
      <vt:lpstr> Petechial haemorrhages  are of great medicolegal significance regarding the following questions:</vt:lpstr>
      <vt:lpstr>Sings of hemorrhage at autopsy</vt:lpstr>
      <vt:lpstr>Slide 46</vt:lpstr>
      <vt:lpstr>Embolism</vt:lpstr>
      <vt:lpstr>Air embolism</vt:lpstr>
      <vt:lpstr>Respiration</vt:lpstr>
      <vt:lpstr>Swallowing</vt:lpstr>
      <vt:lpstr>Slide 51</vt:lpstr>
      <vt:lpstr>Slide 52</vt:lpstr>
      <vt:lpstr>Slide 53</vt:lpstr>
      <vt:lpstr>Slide 54</vt:lpstr>
      <vt:lpstr>Slide 55</vt:lpstr>
      <vt:lpstr>Slide 56</vt:lpstr>
      <vt:lpstr>Slide 57</vt:lpstr>
      <vt:lpstr>Slide 58</vt:lpstr>
      <vt:lpstr>Slide 59</vt:lpstr>
      <vt:lpstr>Is a ligature mark a sure sign that it happened during the life and that is a suicidal hanging?  Desiccation is not vital reaction.  Post mortem hanging is also possible</vt:lpstr>
      <vt:lpstr>Slide 61</vt:lpstr>
      <vt:lpstr>Slide 62</vt:lpstr>
      <vt:lpstr>Slide 63</vt:lpstr>
      <vt:lpstr>Slide 64</vt:lpstr>
      <vt:lpstr>Slide 65</vt:lpstr>
      <vt:lpstr>Burning of the mucous membrane of the larynx and trachea due to inhalation of hot gases ABSOLUTE VITAL REACTION</vt:lpstr>
      <vt:lpstr>Slide 67</vt:lpstr>
    </vt:vector>
  </TitlesOfParts>
  <Company>RH-TDU</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STOMATOLOŠKO ŠKOLSTVO U SVIJETU</dc:title>
  <dc:creator>kaic</dc:creator>
  <cp:lastModifiedBy>Student</cp:lastModifiedBy>
  <cp:revision>291</cp:revision>
  <dcterms:created xsi:type="dcterms:W3CDTF">2003-04-22T05:31:17Z</dcterms:created>
  <dcterms:modified xsi:type="dcterms:W3CDTF">2024-01-18T08:36:13Z</dcterms:modified>
</cp:coreProperties>
</file>